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4"/>
  </p:notesMasterIdLst>
  <p:handoutMasterIdLst>
    <p:handoutMasterId r:id="rId65"/>
  </p:handoutMasterIdLst>
  <p:sldIdLst>
    <p:sldId id="292" r:id="rId2"/>
    <p:sldId id="1408" r:id="rId3"/>
    <p:sldId id="1422" r:id="rId4"/>
    <p:sldId id="1332" r:id="rId5"/>
    <p:sldId id="1382" r:id="rId6"/>
    <p:sldId id="1418" r:id="rId7"/>
    <p:sldId id="1349" r:id="rId8"/>
    <p:sldId id="1351" r:id="rId9"/>
    <p:sldId id="1352" r:id="rId10"/>
    <p:sldId id="1476" r:id="rId11"/>
    <p:sldId id="1361" r:id="rId12"/>
    <p:sldId id="1465" r:id="rId13"/>
    <p:sldId id="1420" r:id="rId14"/>
    <p:sldId id="1455" r:id="rId15"/>
    <p:sldId id="1480" r:id="rId16"/>
    <p:sldId id="1477" r:id="rId17"/>
    <p:sldId id="1478" r:id="rId18"/>
    <p:sldId id="1456" r:id="rId19"/>
    <p:sldId id="1457" r:id="rId20"/>
    <p:sldId id="1472" r:id="rId21"/>
    <p:sldId id="1389" r:id="rId22"/>
    <p:sldId id="1473" r:id="rId23"/>
    <p:sldId id="1474" r:id="rId24"/>
    <p:sldId id="1390" r:id="rId25"/>
    <p:sldId id="1481" r:id="rId26"/>
    <p:sldId id="1423" r:id="rId27"/>
    <p:sldId id="1401" r:id="rId28"/>
    <p:sldId id="1343" r:id="rId29"/>
    <p:sldId id="1342" r:id="rId30"/>
    <p:sldId id="1344" r:id="rId31"/>
    <p:sldId id="1341" r:id="rId32"/>
    <p:sldId id="1347" r:id="rId33"/>
    <p:sldId id="1399" r:id="rId34"/>
    <p:sldId id="1400" r:id="rId35"/>
    <p:sldId id="1039" r:id="rId36"/>
    <p:sldId id="1482" r:id="rId37"/>
    <p:sldId id="1212" r:id="rId38"/>
    <p:sldId id="926" r:id="rId39"/>
    <p:sldId id="917" r:id="rId40"/>
    <p:sldId id="1300" r:id="rId41"/>
    <p:sldId id="1187" r:id="rId42"/>
    <p:sldId id="1437" r:id="rId43"/>
    <p:sldId id="1438" r:id="rId44"/>
    <p:sldId id="1299" r:id="rId45"/>
    <p:sldId id="1301" r:id="rId46"/>
    <p:sldId id="1280" r:id="rId47"/>
    <p:sldId id="1282" r:id="rId48"/>
    <p:sldId id="1311" r:id="rId49"/>
    <p:sldId id="1275" r:id="rId50"/>
    <p:sldId id="1276" r:id="rId51"/>
    <p:sldId id="1379" r:id="rId52"/>
    <p:sldId id="1380" r:id="rId53"/>
    <p:sldId id="1467" r:id="rId54"/>
    <p:sldId id="1449" r:id="rId55"/>
    <p:sldId id="1469" r:id="rId56"/>
    <p:sldId id="1471" r:id="rId57"/>
    <p:sldId id="1452" r:id="rId58"/>
    <p:sldId id="1407" r:id="rId59"/>
    <p:sldId id="1076" r:id="rId60"/>
    <p:sldId id="1475" r:id="rId61"/>
    <p:sldId id="1359" r:id="rId62"/>
    <p:sldId id="1410" r:id="rId63"/>
  </p:sldIdLst>
  <p:sldSz cx="9144000" cy="6858000" type="screen4x3"/>
  <p:notesSz cx="7099300" cy="10234613"/>
  <p:defaultTextStyle>
    <a:defPPr>
      <a:defRPr lang="en-US"/>
    </a:defPPr>
    <a:lvl1pPr algn="ctr" rtl="0" fontAlgn="base">
      <a:spcBef>
        <a:spcPct val="0"/>
      </a:spcBef>
      <a:spcAft>
        <a:spcPct val="0"/>
      </a:spcAft>
      <a:defRPr sz="2800" kern="1200">
        <a:solidFill>
          <a:srgbClr val="282D63"/>
        </a:solidFill>
        <a:latin typeface="Arial" charset="0"/>
        <a:ea typeface="+mn-ea"/>
        <a:cs typeface="+mn-cs"/>
      </a:defRPr>
    </a:lvl1pPr>
    <a:lvl2pPr marL="455613" indent="1588" algn="ctr" rtl="0" fontAlgn="base">
      <a:spcBef>
        <a:spcPct val="0"/>
      </a:spcBef>
      <a:spcAft>
        <a:spcPct val="0"/>
      </a:spcAft>
      <a:defRPr sz="2800" kern="1200">
        <a:solidFill>
          <a:srgbClr val="282D63"/>
        </a:solidFill>
        <a:latin typeface="Arial" charset="0"/>
        <a:ea typeface="+mn-ea"/>
        <a:cs typeface="+mn-cs"/>
      </a:defRPr>
    </a:lvl2pPr>
    <a:lvl3pPr marL="912813" indent="1588" algn="ctr" rtl="0" fontAlgn="base">
      <a:spcBef>
        <a:spcPct val="0"/>
      </a:spcBef>
      <a:spcAft>
        <a:spcPct val="0"/>
      </a:spcAft>
      <a:defRPr sz="2800" kern="1200">
        <a:solidFill>
          <a:srgbClr val="282D63"/>
        </a:solidFill>
        <a:latin typeface="Arial" charset="0"/>
        <a:ea typeface="+mn-ea"/>
        <a:cs typeface="+mn-cs"/>
      </a:defRPr>
    </a:lvl3pPr>
    <a:lvl4pPr marL="1370013" indent="1588" algn="ctr" rtl="0" fontAlgn="base">
      <a:spcBef>
        <a:spcPct val="0"/>
      </a:spcBef>
      <a:spcAft>
        <a:spcPct val="0"/>
      </a:spcAft>
      <a:defRPr sz="2800" kern="1200">
        <a:solidFill>
          <a:srgbClr val="282D63"/>
        </a:solidFill>
        <a:latin typeface="Arial" charset="0"/>
        <a:ea typeface="+mn-ea"/>
        <a:cs typeface="+mn-cs"/>
      </a:defRPr>
    </a:lvl4pPr>
    <a:lvl5pPr marL="1827213" indent="1588" algn="ctr" rtl="0" fontAlgn="base">
      <a:spcBef>
        <a:spcPct val="0"/>
      </a:spcBef>
      <a:spcAft>
        <a:spcPct val="0"/>
      </a:spcAft>
      <a:defRPr sz="2800" kern="1200">
        <a:solidFill>
          <a:srgbClr val="282D63"/>
        </a:solidFill>
        <a:latin typeface="Arial" charset="0"/>
        <a:ea typeface="+mn-ea"/>
        <a:cs typeface="+mn-cs"/>
      </a:defRPr>
    </a:lvl5pPr>
    <a:lvl6pPr marL="2286000" algn="l" defTabSz="914400" rtl="0" eaLnBrk="1" latinLnBrk="0" hangingPunct="1">
      <a:defRPr sz="2800" kern="1200">
        <a:solidFill>
          <a:srgbClr val="282D63"/>
        </a:solidFill>
        <a:latin typeface="Arial" charset="0"/>
        <a:ea typeface="+mn-ea"/>
        <a:cs typeface="+mn-cs"/>
      </a:defRPr>
    </a:lvl6pPr>
    <a:lvl7pPr marL="2743200" algn="l" defTabSz="914400" rtl="0" eaLnBrk="1" latinLnBrk="0" hangingPunct="1">
      <a:defRPr sz="2800" kern="1200">
        <a:solidFill>
          <a:srgbClr val="282D63"/>
        </a:solidFill>
        <a:latin typeface="Arial" charset="0"/>
        <a:ea typeface="+mn-ea"/>
        <a:cs typeface="+mn-cs"/>
      </a:defRPr>
    </a:lvl7pPr>
    <a:lvl8pPr marL="3200400" algn="l" defTabSz="914400" rtl="0" eaLnBrk="1" latinLnBrk="0" hangingPunct="1">
      <a:defRPr sz="2800" kern="1200">
        <a:solidFill>
          <a:srgbClr val="282D63"/>
        </a:solidFill>
        <a:latin typeface="Arial" charset="0"/>
        <a:ea typeface="+mn-ea"/>
        <a:cs typeface="+mn-cs"/>
      </a:defRPr>
    </a:lvl8pPr>
    <a:lvl9pPr marL="3657600" algn="l" defTabSz="914400" rtl="0" eaLnBrk="1" latinLnBrk="0" hangingPunct="1">
      <a:defRPr sz="2800" kern="1200">
        <a:solidFill>
          <a:srgbClr val="282D63"/>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33CC"/>
    <a:srgbClr val="008000"/>
    <a:srgbClr val="CCFFCC"/>
    <a:srgbClr val="FF0000"/>
    <a:srgbClr val="FF3300"/>
    <a:srgbClr val="FFCC66"/>
    <a:srgbClr val="EDAC4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7323" autoAdjust="0"/>
    <p:restoredTop sz="91000" autoAdjust="0"/>
  </p:normalViewPr>
  <p:slideViewPr>
    <p:cSldViewPr>
      <p:cViewPr varScale="1">
        <p:scale>
          <a:sx n="48" d="100"/>
          <a:sy n="48" d="100"/>
        </p:scale>
        <p:origin x="-715" y="-77"/>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70" d="100"/>
        <a:sy n="70" d="100"/>
      </p:scale>
      <p:origin x="0" y="9278"/>
    </p:cViewPr>
  </p:sorterViewPr>
  <p:notesViewPr>
    <p:cSldViewPr>
      <p:cViewPr varScale="1">
        <p:scale>
          <a:sx n="53" d="100"/>
          <a:sy n="53" d="100"/>
        </p:scale>
        <p:origin x="-2652" y="-108"/>
      </p:cViewPr>
      <p:guideLst>
        <p:guide orient="horz" pos="3223"/>
        <p:guide pos="2236"/>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_rels/viewProps.xml.rels><?xml version="1.0" encoding="UTF-8" standalone="yes"?>
<Relationships xmlns="http://schemas.openxmlformats.org/package/2006/relationships"><Relationship Id="rId3" Type="http://schemas.openxmlformats.org/officeDocument/2006/relationships/slide" Target="slides/slide58.xml"/><Relationship Id="rId2" Type="http://schemas.openxmlformats.org/officeDocument/2006/relationships/slide" Target="slides/slide4.xml"/><Relationship Id="rId1" Type="http://schemas.openxmlformats.org/officeDocument/2006/relationships/slide" Target="slides/slide1.xml"/><Relationship Id="rId4"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76575" cy="512763"/>
          </a:xfrm>
          <a:prstGeom prst="rect">
            <a:avLst/>
          </a:prstGeom>
          <a:noFill/>
          <a:ln w="9525">
            <a:noFill/>
            <a:miter lim="800000"/>
            <a:headEnd/>
            <a:tailEnd/>
          </a:ln>
          <a:effectLst/>
        </p:spPr>
        <p:txBody>
          <a:bodyPr vert="horz" wrap="square" lIns="99883" tIns="49942" rIns="99883" bIns="49942" numCol="1" anchor="t" anchorCtr="0" compatLnSpc="1">
            <a:prstTxWarp prst="textNoShape">
              <a:avLst/>
            </a:prstTxWarp>
          </a:bodyPr>
          <a:lstStyle>
            <a:lvl1pPr algn="l" defTabSz="998538">
              <a:spcBef>
                <a:spcPct val="20000"/>
              </a:spcBef>
              <a:buClr>
                <a:srgbClr val="86C836"/>
              </a:buClr>
              <a:buFont typeface="Wingdings" pitchFamily="2" charset="2"/>
              <a:buChar char="§"/>
              <a:defRPr sz="1300">
                <a:latin typeface="Arial" charset="0"/>
              </a:defRPr>
            </a:lvl1pPr>
          </a:lstStyle>
          <a:p>
            <a:pPr>
              <a:defRPr/>
            </a:pPr>
            <a:endParaRPr lang="en-US"/>
          </a:p>
        </p:txBody>
      </p:sp>
      <p:sp>
        <p:nvSpPr>
          <p:cNvPr id="11267" name="Rectangle 3"/>
          <p:cNvSpPr>
            <a:spLocks noGrp="1" noChangeArrowheads="1"/>
          </p:cNvSpPr>
          <p:nvPr>
            <p:ph type="dt" sz="quarter" idx="1"/>
          </p:nvPr>
        </p:nvSpPr>
        <p:spPr bwMode="auto">
          <a:xfrm>
            <a:off x="4022725" y="0"/>
            <a:ext cx="3076575" cy="512763"/>
          </a:xfrm>
          <a:prstGeom prst="rect">
            <a:avLst/>
          </a:prstGeom>
          <a:noFill/>
          <a:ln w="9525">
            <a:noFill/>
            <a:miter lim="800000"/>
            <a:headEnd/>
            <a:tailEnd/>
          </a:ln>
          <a:effectLst/>
        </p:spPr>
        <p:txBody>
          <a:bodyPr vert="horz" wrap="square" lIns="99883" tIns="49942" rIns="99883" bIns="49942" numCol="1" anchor="t" anchorCtr="0" compatLnSpc="1">
            <a:prstTxWarp prst="textNoShape">
              <a:avLst/>
            </a:prstTxWarp>
          </a:bodyPr>
          <a:lstStyle>
            <a:lvl1pPr algn="r" defTabSz="998538">
              <a:spcBef>
                <a:spcPct val="20000"/>
              </a:spcBef>
              <a:buClr>
                <a:srgbClr val="86C836"/>
              </a:buClr>
              <a:buFont typeface="Wingdings" pitchFamily="2" charset="2"/>
              <a:buChar char="§"/>
              <a:defRPr sz="1300">
                <a:latin typeface="Arial" charset="0"/>
              </a:defRPr>
            </a:lvl1pPr>
          </a:lstStyle>
          <a:p>
            <a:pPr>
              <a:defRPr/>
            </a:pPr>
            <a:endParaRPr lang="en-US"/>
          </a:p>
        </p:txBody>
      </p:sp>
      <p:sp>
        <p:nvSpPr>
          <p:cNvPr id="11268" name="Rectangle 4"/>
          <p:cNvSpPr>
            <a:spLocks noGrp="1" noChangeArrowheads="1"/>
          </p:cNvSpPr>
          <p:nvPr>
            <p:ph type="ftr" sz="quarter" idx="2"/>
          </p:nvPr>
        </p:nvSpPr>
        <p:spPr bwMode="auto">
          <a:xfrm>
            <a:off x="0" y="9721850"/>
            <a:ext cx="3076575" cy="512763"/>
          </a:xfrm>
          <a:prstGeom prst="rect">
            <a:avLst/>
          </a:prstGeom>
          <a:noFill/>
          <a:ln w="9525">
            <a:noFill/>
            <a:miter lim="800000"/>
            <a:headEnd/>
            <a:tailEnd/>
          </a:ln>
          <a:effectLst/>
        </p:spPr>
        <p:txBody>
          <a:bodyPr vert="horz" wrap="square" lIns="99883" tIns="49942" rIns="99883" bIns="49942" numCol="1" anchor="b" anchorCtr="0" compatLnSpc="1">
            <a:prstTxWarp prst="textNoShape">
              <a:avLst/>
            </a:prstTxWarp>
          </a:bodyPr>
          <a:lstStyle>
            <a:lvl1pPr algn="l" defTabSz="998538">
              <a:spcBef>
                <a:spcPct val="20000"/>
              </a:spcBef>
              <a:buClr>
                <a:srgbClr val="86C836"/>
              </a:buClr>
              <a:buFont typeface="Wingdings" pitchFamily="2" charset="2"/>
              <a:buChar char="§"/>
              <a:defRPr sz="1300">
                <a:latin typeface="Arial" charset="0"/>
              </a:defRPr>
            </a:lvl1pPr>
          </a:lstStyle>
          <a:p>
            <a:pPr>
              <a:defRPr/>
            </a:pPr>
            <a:endParaRPr lang="en-US"/>
          </a:p>
        </p:txBody>
      </p:sp>
      <p:sp>
        <p:nvSpPr>
          <p:cNvPr id="11269" name="Rectangle 5"/>
          <p:cNvSpPr>
            <a:spLocks noGrp="1" noChangeArrowheads="1"/>
          </p:cNvSpPr>
          <p:nvPr>
            <p:ph type="sldNum" sz="quarter" idx="3"/>
          </p:nvPr>
        </p:nvSpPr>
        <p:spPr bwMode="auto">
          <a:xfrm>
            <a:off x="4022725" y="9721850"/>
            <a:ext cx="3076575" cy="512763"/>
          </a:xfrm>
          <a:prstGeom prst="rect">
            <a:avLst/>
          </a:prstGeom>
          <a:noFill/>
          <a:ln w="9525">
            <a:noFill/>
            <a:miter lim="800000"/>
            <a:headEnd/>
            <a:tailEnd/>
          </a:ln>
          <a:effectLst/>
        </p:spPr>
        <p:txBody>
          <a:bodyPr vert="horz" wrap="square" lIns="99883" tIns="49942" rIns="99883" bIns="49942" numCol="1" anchor="b" anchorCtr="0" compatLnSpc="1">
            <a:prstTxWarp prst="textNoShape">
              <a:avLst/>
            </a:prstTxWarp>
          </a:bodyPr>
          <a:lstStyle>
            <a:lvl1pPr algn="r" defTabSz="998538">
              <a:spcBef>
                <a:spcPct val="20000"/>
              </a:spcBef>
              <a:buClr>
                <a:srgbClr val="86C836"/>
              </a:buClr>
              <a:buFont typeface="Wingdings" pitchFamily="2" charset="2"/>
              <a:buChar char="§"/>
              <a:defRPr sz="1300">
                <a:latin typeface="Arial" charset="0"/>
              </a:defRPr>
            </a:lvl1pPr>
          </a:lstStyle>
          <a:p>
            <a:pPr>
              <a:defRPr/>
            </a:pPr>
            <a:fld id="{4A70F098-6E3C-45E8-9E26-4E19E85BC0B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6575" cy="512763"/>
          </a:xfrm>
          <a:prstGeom prst="rect">
            <a:avLst/>
          </a:prstGeom>
          <a:noFill/>
          <a:ln w="9525">
            <a:noFill/>
            <a:miter lim="800000"/>
            <a:headEnd/>
            <a:tailEnd/>
          </a:ln>
          <a:effectLst/>
        </p:spPr>
        <p:txBody>
          <a:bodyPr vert="horz" wrap="square" lIns="99883" tIns="49942" rIns="99883" bIns="49942" numCol="1" anchor="t" anchorCtr="0" compatLnSpc="1">
            <a:prstTxWarp prst="textNoShape">
              <a:avLst/>
            </a:prstTxWarp>
          </a:bodyPr>
          <a:lstStyle>
            <a:lvl1pPr algn="l" defTabSz="998538" eaLnBrk="0" hangingPunct="0">
              <a:spcBef>
                <a:spcPct val="0"/>
              </a:spcBef>
              <a:buClrTx/>
              <a:buFontTx/>
              <a:buNone/>
              <a:defRPr sz="1300">
                <a:solidFill>
                  <a:schemeClr val="tx1"/>
                </a:solidFill>
                <a:latin typeface="Times" pitchFamily="18" charset="0"/>
              </a:defRPr>
            </a:lvl1pPr>
          </a:lstStyle>
          <a:p>
            <a:pPr>
              <a:defRPr/>
            </a:pPr>
            <a:endParaRPr lang="en-US"/>
          </a:p>
        </p:txBody>
      </p:sp>
      <p:sp>
        <p:nvSpPr>
          <p:cNvPr id="6147" name="Rectangle 3"/>
          <p:cNvSpPr>
            <a:spLocks noGrp="1" noChangeArrowheads="1"/>
          </p:cNvSpPr>
          <p:nvPr>
            <p:ph type="dt" idx="1"/>
          </p:nvPr>
        </p:nvSpPr>
        <p:spPr bwMode="auto">
          <a:xfrm>
            <a:off x="4022725" y="0"/>
            <a:ext cx="3076575" cy="512763"/>
          </a:xfrm>
          <a:prstGeom prst="rect">
            <a:avLst/>
          </a:prstGeom>
          <a:noFill/>
          <a:ln w="9525">
            <a:noFill/>
            <a:miter lim="800000"/>
            <a:headEnd/>
            <a:tailEnd/>
          </a:ln>
          <a:effectLst/>
        </p:spPr>
        <p:txBody>
          <a:bodyPr vert="horz" wrap="square" lIns="99883" tIns="49942" rIns="99883" bIns="49942" numCol="1" anchor="t" anchorCtr="0" compatLnSpc="1">
            <a:prstTxWarp prst="textNoShape">
              <a:avLst/>
            </a:prstTxWarp>
          </a:bodyPr>
          <a:lstStyle>
            <a:lvl1pPr algn="r" defTabSz="998538" eaLnBrk="0" hangingPunct="0">
              <a:spcBef>
                <a:spcPct val="0"/>
              </a:spcBef>
              <a:buClrTx/>
              <a:buFontTx/>
              <a:buNone/>
              <a:defRPr sz="1300">
                <a:solidFill>
                  <a:schemeClr val="tx1"/>
                </a:solidFill>
                <a:latin typeface="Times" pitchFamily="18" charset="0"/>
              </a:defRPr>
            </a:lvl1pPr>
          </a:lstStyle>
          <a:p>
            <a:pPr>
              <a:defRPr/>
            </a:pPr>
            <a:endParaRPr lang="en-US"/>
          </a:p>
        </p:txBody>
      </p:sp>
      <p:sp>
        <p:nvSpPr>
          <p:cNvPr id="46084"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46150" y="4860925"/>
            <a:ext cx="5207000" cy="4606925"/>
          </a:xfrm>
          <a:prstGeom prst="rect">
            <a:avLst/>
          </a:prstGeom>
          <a:noFill/>
          <a:ln w="9525">
            <a:noFill/>
            <a:miter lim="800000"/>
            <a:headEnd/>
            <a:tailEnd/>
          </a:ln>
          <a:effectLst/>
        </p:spPr>
        <p:txBody>
          <a:bodyPr vert="horz" wrap="square" lIns="99883" tIns="49942" rIns="99883" bIns="4994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9721850"/>
            <a:ext cx="3076575" cy="512763"/>
          </a:xfrm>
          <a:prstGeom prst="rect">
            <a:avLst/>
          </a:prstGeom>
          <a:noFill/>
          <a:ln w="9525">
            <a:noFill/>
            <a:miter lim="800000"/>
            <a:headEnd/>
            <a:tailEnd/>
          </a:ln>
          <a:effectLst/>
        </p:spPr>
        <p:txBody>
          <a:bodyPr vert="horz" wrap="square" lIns="99883" tIns="49942" rIns="99883" bIns="49942" numCol="1" anchor="b" anchorCtr="0" compatLnSpc="1">
            <a:prstTxWarp prst="textNoShape">
              <a:avLst/>
            </a:prstTxWarp>
          </a:bodyPr>
          <a:lstStyle>
            <a:lvl1pPr algn="l" defTabSz="998538" eaLnBrk="0" hangingPunct="0">
              <a:spcBef>
                <a:spcPct val="0"/>
              </a:spcBef>
              <a:buClrTx/>
              <a:buFontTx/>
              <a:buNone/>
              <a:defRPr sz="1300">
                <a:solidFill>
                  <a:schemeClr val="tx1"/>
                </a:solidFill>
                <a:latin typeface="Times" pitchFamily="18" charset="0"/>
              </a:defRPr>
            </a:lvl1pPr>
          </a:lstStyle>
          <a:p>
            <a:pPr>
              <a:defRPr/>
            </a:pPr>
            <a:endParaRPr lang="en-US"/>
          </a:p>
        </p:txBody>
      </p:sp>
      <p:sp>
        <p:nvSpPr>
          <p:cNvPr id="6151" name="Rectangle 7"/>
          <p:cNvSpPr>
            <a:spLocks noGrp="1" noChangeArrowheads="1"/>
          </p:cNvSpPr>
          <p:nvPr>
            <p:ph type="sldNum" sz="quarter" idx="5"/>
          </p:nvPr>
        </p:nvSpPr>
        <p:spPr bwMode="auto">
          <a:xfrm>
            <a:off x="4022725" y="9721850"/>
            <a:ext cx="3076575" cy="512763"/>
          </a:xfrm>
          <a:prstGeom prst="rect">
            <a:avLst/>
          </a:prstGeom>
          <a:noFill/>
          <a:ln w="9525">
            <a:noFill/>
            <a:miter lim="800000"/>
            <a:headEnd/>
            <a:tailEnd/>
          </a:ln>
          <a:effectLst/>
        </p:spPr>
        <p:txBody>
          <a:bodyPr vert="horz" wrap="square" lIns="99883" tIns="49942" rIns="99883" bIns="49942" numCol="1" anchor="b" anchorCtr="0" compatLnSpc="1">
            <a:prstTxWarp prst="textNoShape">
              <a:avLst/>
            </a:prstTxWarp>
          </a:bodyPr>
          <a:lstStyle>
            <a:lvl1pPr algn="r" defTabSz="998538" eaLnBrk="0" hangingPunct="0">
              <a:spcBef>
                <a:spcPct val="0"/>
              </a:spcBef>
              <a:buClrTx/>
              <a:buFontTx/>
              <a:buNone/>
              <a:defRPr sz="1300">
                <a:solidFill>
                  <a:schemeClr val="tx1"/>
                </a:solidFill>
                <a:latin typeface="Times" pitchFamily="18" charset="0"/>
              </a:defRPr>
            </a:lvl1pPr>
          </a:lstStyle>
          <a:p>
            <a:pPr>
              <a:defRPr/>
            </a:pPr>
            <a:fld id="{93BD995A-FDDA-4DE2-8E9C-FB8EA1C99B3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1200" kern="1200">
        <a:solidFill>
          <a:schemeClr val="tx1"/>
        </a:solidFill>
        <a:latin typeface="Times" pitchFamily="18" charset="0"/>
        <a:ea typeface="+mn-ea"/>
        <a:cs typeface="+mn-cs"/>
      </a:defRPr>
    </a:lvl1pPr>
    <a:lvl2pPr marL="455613" algn="l" defTabSz="912813" rtl="0" eaLnBrk="0" fontAlgn="base" hangingPunct="0">
      <a:spcBef>
        <a:spcPct val="30000"/>
      </a:spcBef>
      <a:spcAft>
        <a:spcPct val="0"/>
      </a:spcAft>
      <a:defRPr sz="1200" kern="1200">
        <a:solidFill>
          <a:schemeClr val="tx1"/>
        </a:solidFill>
        <a:latin typeface="Times" pitchFamily="18" charset="0"/>
        <a:ea typeface="+mn-ea"/>
        <a:cs typeface="+mn-cs"/>
      </a:defRPr>
    </a:lvl2pPr>
    <a:lvl3pPr marL="912813" algn="l" defTabSz="912813" rtl="0" eaLnBrk="0" fontAlgn="base" hangingPunct="0">
      <a:spcBef>
        <a:spcPct val="30000"/>
      </a:spcBef>
      <a:spcAft>
        <a:spcPct val="0"/>
      </a:spcAft>
      <a:defRPr sz="1200" kern="1200">
        <a:solidFill>
          <a:schemeClr val="tx1"/>
        </a:solidFill>
        <a:latin typeface="Times" pitchFamily="18" charset="0"/>
        <a:ea typeface="+mn-ea"/>
        <a:cs typeface="+mn-cs"/>
      </a:defRPr>
    </a:lvl3pPr>
    <a:lvl4pPr marL="1370013" algn="l" defTabSz="912813" rtl="0" eaLnBrk="0" fontAlgn="base" hangingPunct="0">
      <a:spcBef>
        <a:spcPct val="30000"/>
      </a:spcBef>
      <a:spcAft>
        <a:spcPct val="0"/>
      </a:spcAft>
      <a:defRPr sz="1200" kern="1200">
        <a:solidFill>
          <a:schemeClr val="tx1"/>
        </a:solidFill>
        <a:latin typeface="Times" pitchFamily="18" charset="0"/>
        <a:ea typeface="+mn-ea"/>
        <a:cs typeface="+mn-cs"/>
      </a:defRPr>
    </a:lvl4pPr>
    <a:lvl5pPr marL="1827213" algn="l" defTabSz="912813"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C5BDCB3-AA5D-492A-BDC4-87AE9421BAEB}" type="slidenum">
              <a:rPr lang="en-US" smtClean="0">
                <a:latin typeface="Times" charset="0"/>
              </a:rPr>
              <a:pPr/>
              <a:t>1</a:t>
            </a:fld>
            <a:endParaRPr lang="en-US" smtClean="0">
              <a:latin typeface="Times" charset="0"/>
            </a:endParaRPr>
          </a:p>
        </p:txBody>
      </p:sp>
      <p:sp>
        <p:nvSpPr>
          <p:cNvPr id="47107" name="Rectangle 2"/>
          <p:cNvSpPr>
            <a:spLocks noGrp="1" noRot="1" noChangeAspect="1" noChangeArrowheads="1" noTextEdit="1"/>
          </p:cNvSpPr>
          <p:nvPr>
            <p:ph type="sldImg"/>
          </p:nvPr>
        </p:nvSpPr>
        <p:spPr>
          <a:xfrm>
            <a:off x="1546225" y="504825"/>
            <a:ext cx="3862388" cy="2897188"/>
          </a:xfrm>
          <a:ln/>
        </p:spPr>
      </p:sp>
      <p:sp>
        <p:nvSpPr>
          <p:cNvPr id="47108" name="Rectangle 3"/>
          <p:cNvSpPr>
            <a:spLocks noGrp="1" noChangeArrowheads="1"/>
          </p:cNvSpPr>
          <p:nvPr>
            <p:ph type="body" idx="1"/>
          </p:nvPr>
        </p:nvSpPr>
        <p:spPr>
          <a:xfrm>
            <a:off x="788988" y="3709988"/>
            <a:ext cx="5207000" cy="6524625"/>
          </a:xfrm>
          <a:noFill/>
          <a:ln/>
        </p:spPr>
        <p:txBody>
          <a:bodyPr/>
          <a:lstStyle/>
          <a:p>
            <a:pPr eaLnBrk="1" hangingPunct="1"/>
            <a:endParaRPr lang="ru-RU" dirty="0" smtClean="0">
              <a:latin typeface="Times"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1E8E5BE4-A61B-4B80-829D-DA2F6A772A69}" type="slidenum">
              <a:rPr lang="en-US" smtClean="0">
                <a:latin typeface="Times" charset="0"/>
              </a:rPr>
              <a:pPr/>
              <a:t>35</a:t>
            </a:fld>
            <a:endParaRPr lang="en-US" smtClean="0">
              <a:latin typeface="Times" charset="0"/>
            </a:endParaRPr>
          </a:p>
        </p:txBody>
      </p:sp>
      <p:sp>
        <p:nvSpPr>
          <p:cNvPr id="51203" name="Rectangle 1026"/>
          <p:cNvSpPr>
            <a:spLocks noGrp="1" noRot="1" noChangeAspect="1" noChangeArrowheads="1" noTextEdit="1"/>
          </p:cNvSpPr>
          <p:nvPr>
            <p:ph type="sldImg"/>
          </p:nvPr>
        </p:nvSpPr>
        <p:spPr>
          <a:ln/>
        </p:spPr>
      </p:sp>
      <p:sp>
        <p:nvSpPr>
          <p:cNvPr id="51204" name="Rectangle 1027"/>
          <p:cNvSpPr>
            <a:spLocks noGrp="1" noChangeArrowheads="1"/>
          </p:cNvSpPr>
          <p:nvPr>
            <p:ph type="body" idx="1"/>
          </p:nvPr>
        </p:nvSpPr>
        <p:spPr>
          <a:noFill/>
          <a:ln/>
        </p:spPr>
        <p:txBody>
          <a:bodyPr/>
          <a:lstStyle/>
          <a:p>
            <a:endParaRPr lang="en-US" smtClean="0">
              <a:latin typeface="Times"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sz="1200" kern="1200" dirty="0" smtClean="0">
                <a:solidFill>
                  <a:schemeClr val="tx1"/>
                </a:solidFill>
                <a:latin typeface="Times" pitchFamily="18" charset="0"/>
                <a:ea typeface="+mn-ea"/>
                <a:cs typeface="+mn-cs"/>
              </a:rPr>
              <a:t>Несмотря на засуху 2010 года, «ресурсы зерна после сбора урожая этого года составят до 90 млн тонн, при сборе в этом году 65 млн тонн», заявила 28 сентября 2010 года глава Минсельхоза Елена Скрынник. При этом в округах, которых не сильно пострадали от засухи, увеличилось и производство зего, и его урожайность. Это говорит о том, что системные инвестиции в производство зерна дали свои плоды, и даже в текущем, крайне неблагоприятном по погоде году производство зерна превышает урожаи 1998-2000 годов. </a:t>
            </a:r>
            <a:endParaRPr lang="en-US" sz="1200" kern="1200" dirty="0" smtClean="0">
              <a:solidFill>
                <a:schemeClr val="tx1"/>
              </a:solidFill>
              <a:latin typeface="Times" pitchFamily="18" charset="0"/>
              <a:ea typeface="+mn-ea"/>
              <a:cs typeface="+mn-cs"/>
            </a:endParaRPr>
          </a:p>
          <a:p>
            <a:r>
              <a:rPr lang="ru-RU" sz="1200" kern="1200" dirty="0" smtClean="0">
                <a:solidFill>
                  <a:schemeClr val="tx1"/>
                </a:solidFill>
                <a:latin typeface="Times" pitchFamily="18" charset="0"/>
                <a:ea typeface="+mn-ea"/>
                <a:cs typeface="+mn-cs"/>
              </a:rPr>
              <a:t>Какой из этого следует вывод? Немотря на отдельные неблагоприятные года, производство зерна в России будет расти из-за интенсификация сельского хозяйства и потепления климата, объемы производство зерна будут серьезно превышать объемы внутреннего потребления и экспорта.</a:t>
            </a:r>
            <a:endParaRPr lang="en-US" sz="1200" kern="1200" dirty="0" smtClean="0">
              <a:solidFill>
                <a:schemeClr val="tx1"/>
              </a:solidFill>
              <a:latin typeface="Times" pitchFamily="18" charset="0"/>
              <a:ea typeface="+mn-ea"/>
              <a:cs typeface="+mn-cs"/>
            </a:endParaRPr>
          </a:p>
          <a:p>
            <a:r>
              <a:rPr lang="ru-RU" sz="1200" kern="1200" dirty="0" smtClean="0">
                <a:solidFill>
                  <a:schemeClr val="tx1"/>
                </a:solidFill>
                <a:latin typeface="Times" pitchFamily="18" charset="0"/>
                <a:ea typeface="+mn-ea"/>
                <a:cs typeface="+mn-cs"/>
              </a:rPr>
              <a:t>Минсельхоз: ресурсы зерна после сбора урожая составят 90 млн т, РИА Новости, 21.09.2010, 16:02</a:t>
            </a:r>
            <a:endParaRPr lang="en-US" sz="1200" kern="1200" dirty="0" smtClean="0">
              <a:solidFill>
                <a:schemeClr val="tx1"/>
              </a:solidFill>
              <a:latin typeface="Times" pitchFamily="18" charset="0"/>
              <a:ea typeface="+mn-ea"/>
              <a:cs typeface="+mn-cs"/>
            </a:endParaRPr>
          </a:p>
          <a:p>
            <a:r>
              <a:rPr lang="ru-RU" sz="1200" kern="1200" dirty="0" smtClean="0">
                <a:solidFill>
                  <a:schemeClr val="tx1"/>
                </a:solidFill>
                <a:latin typeface="Times" pitchFamily="18" charset="0"/>
                <a:ea typeface="+mn-ea"/>
                <a:cs typeface="+mn-cs"/>
              </a:rPr>
              <a:t>Южный, Северо-Кавказский и Сибирский Федеральные округа</a:t>
            </a:r>
            <a:endParaRPr lang="en-US" sz="1200" kern="1200" dirty="0" smtClean="0">
              <a:solidFill>
                <a:schemeClr val="tx1"/>
              </a:solidFill>
              <a:latin typeface="Times"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3BD995A-FDDA-4DE2-8E9C-FB8EA1C99B3E}" type="slidenum">
              <a:rPr lang="en-US" smtClean="0"/>
              <a:pPr>
                <a:defRPr/>
              </a:pPr>
              <a:t>37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Образ слайда 1"/>
          <p:cNvSpPr>
            <a:spLocks noGrp="1" noRot="1" noChangeAspect="1" noTextEdit="1"/>
          </p:cNvSpPr>
          <p:nvPr>
            <p:ph type="sldImg"/>
          </p:nvPr>
        </p:nvSpPr>
        <p:spPr bwMode="auto">
          <a:noFill/>
          <a:ln>
            <a:solidFill>
              <a:srgbClr val="000000"/>
            </a:solidFill>
            <a:miter lim="800000"/>
            <a:headEnd/>
            <a:tailEnd/>
          </a:ln>
        </p:spPr>
      </p:sp>
      <p:sp>
        <p:nvSpPr>
          <p:cNvPr id="471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71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6EB4FB1-3C48-435D-A0B5-81DE2DCCCDB4}" type="slidenum">
              <a:rPr lang="ru-RU">
                <a:cs typeface="Arial" charset="0"/>
              </a:rPr>
              <a:pPr fontAlgn="base">
                <a:spcBef>
                  <a:spcPct val="0"/>
                </a:spcBef>
                <a:spcAft>
                  <a:spcPct val="0"/>
                </a:spcAft>
              </a:pPr>
              <a:t>40</a:t>
            </a:fld>
            <a:endParaRPr lang="ru-RU">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pPr marL="0" marR="0" indent="0" algn="l" defTabSz="912813" rtl="0" eaLnBrk="0" fontAlgn="base" latinLnBrk="0" hangingPunct="0">
              <a:lnSpc>
                <a:spcPct val="100000"/>
              </a:lnSpc>
              <a:spcBef>
                <a:spcPct val="30000"/>
              </a:spcBef>
              <a:spcAft>
                <a:spcPct val="0"/>
              </a:spcAft>
              <a:buClrTx/>
              <a:buSzTx/>
              <a:buFontTx/>
              <a:buNone/>
              <a:tabLst/>
              <a:defRPr/>
            </a:pPr>
            <a:r>
              <a:rPr lang="ru-RU" sz="1200" kern="1200" dirty="0" smtClean="0">
                <a:solidFill>
                  <a:schemeClr val="tx1"/>
                </a:solidFill>
                <a:latin typeface="Times" pitchFamily="18" charset="0"/>
                <a:ea typeface="+mn-ea"/>
                <a:cs typeface="+mn-cs"/>
              </a:rPr>
              <a:t>Развитие животноводства тоже не сможет существенно увеличить внутреннее потребление зерна. Чтобы обеспечить увеличение производства мяса га 70% (с 6.3 до 10.7 млн тонн), производство зерна увеличивать практически не придется. Это произойдет из-за того, что многие существующие производителя мяса расходуют 4.5-6 кг кормов на 1 кг привеса (так называемая конверсия корма), а в новых проектах животноводства этот показатель снизится до 3 кг на 1 кг привеса. </a:t>
            </a:r>
            <a:endParaRPr lang="en-US" sz="1200" kern="1200" dirty="0" smtClean="0">
              <a:solidFill>
                <a:schemeClr val="tx1"/>
              </a:solidFill>
              <a:latin typeface="Times" pitchFamily="18" charset="0"/>
              <a:ea typeface="+mn-ea"/>
              <a:cs typeface="+mn-cs"/>
            </a:endParaRPr>
          </a:p>
          <a:p>
            <a:endParaRPr lang="en-US" dirty="0" smtClean="0">
              <a:latin typeface="Times" charset="0"/>
            </a:endParaRPr>
          </a:p>
        </p:txBody>
      </p:sp>
      <p:sp>
        <p:nvSpPr>
          <p:cNvPr id="52228" name="Slide Number Placeholder 3"/>
          <p:cNvSpPr>
            <a:spLocks noGrp="1"/>
          </p:cNvSpPr>
          <p:nvPr>
            <p:ph type="sldNum" sz="quarter" idx="5"/>
          </p:nvPr>
        </p:nvSpPr>
        <p:spPr>
          <a:noFill/>
        </p:spPr>
        <p:txBody>
          <a:bodyPr/>
          <a:lstStyle/>
          <a:p>
            <a:fld id="{AADC74C4-4CEB-4162-9447-1EF5B98BA5AE}" type="slidenum">
              <a:rPr lang="en-US" smtClean="0">
                <a:latin typeface="Times" charset="0"/>
              </a:rPr>
              <a:pPr/>
              <a:t>41</a:t>
            </a:fld>
            <a:endParaRPr lang="en-US" smtClean="0">
              <a:latin typeface="Times"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2813" rtl="0" eaLnBrk="0" fontAlgn="base" latinLnBrk="0" hangingPunct="0">
              <a:lnSpc>
                <a:spcPct val="100000"/>
              </a:lnSpc>
              <a:spcBef>
                <a:spcPct val="30000"/>
              </a:spcBef>
              <a:spcAft>
                <a:spcPct val="0"/>
              </a:spcAft>
              <a:buClrTx/>
              <a:buSzTx/>
              <a:buFontTx/>
              <a:buNone/>
              <a:tabLst/>
              <a:defRPr/>
            </a:pPr>
            <a:r>
              <a:rPr lang="ru-RU" sz="1200" kern="1200" dirty="0" smtClean="0">
                <a:solidFill>
                  <a:schemeClr val="tx1"/>
                </a:solidFill>
                <a:latin typeface="Times" pitchFamily="18" charset="0"/>
                <a:ea typeface="+mn-ea"/>
                <a:cs typeface="+mn-cs"/>
              </a:rPr>
              <a:t>История знает примеры планируемого и управляемого расширения сельхозрынков. Рынки зерновых США и Европы периодически испытываю кризисы из-за постоянного роста урожайности (в среднем 2% в год). Стагнация рынка 30-40 лет назад была устранена массовым развитием глубокой переработки зерна с производством кормов и сиропов. С той поры до 40% потребности в сахаре закрывается в этих странах глюкозо-фруктозными сиропами. Еще раз кризис рынка зерновых в этих странах 10-15 лет назад переломили запуском программ производства биотоплива из кукурузы, пшеницы и рапса, создав рынки биотоплива для эффективного решения проблем сельскохозяйственной отрасли. </a:t>
            </a:r>
            <a:endParaRPr lang="en-US" sz="1200" kern="1200" dirty="0" smtClean="0">
              <a:solidFill>
                <a:schemeClr val="tx1"/>
              </a:solidFill>
              <a:latin typeface="Times"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3BD995A-FDDA-4DE2-8E9C-FB8EA1C99B3E}" type="slidenum">
              <a:rPr lang="en-US" smtClean="0"/>
              <a:pPr>
                <a:defRPr/>
              </a:pPr>
              <a:t>43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3BD995A-FDDA-4DE2-8E9C-FB8EA1C99B3E}" type="slidenum">
              <a:rPr lang="en-US" smtClean="0"/>
              <a:pPr>
                <a:defRPr/>
              </a:pPr>
              <a:t>46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2994" name="Rectangle 14"/>
          <p:cNvSpPr>
            <a:spLocks noGrp="1" noChangeArrowheads="1"/>
          </p:cNvSpPr>
          <p:nvPr>
            <p:ph type="sldNum" sz="quarter" idx="5"/>
          </p:nvPr>
        </p:nvSpPr>
        <p:spPr>
          <a:noFill/>
        </p:spPr>
        <p:txBody>
          <a:bodyPr/>
          <a:lstStyle/>
          <a:p>
            <a:fld id="{5B738109-1A69-4D9F-9BC0-72B7A93B225C}" type="slidenum">
              <a:rPr lang="en-US" smtClean="0">
                <a:latin typeface="Times" charset="0"/>
              </a:rPr>
              <a:pPr/>
              <a:t>53</a:t>
            </a:fld>
            <a:endParaRPr lang="en-US" smtClean="0">
              <a:latin typeface="Times" charset="0"/>
            </a:endParaRPr>
          </a:p>
        </p:txBody>
      </p:sp>
      <p:sp>
        <p:nvSpPr>
          <p:cNvPr id="212995" name="Rectangle 1"/>
          <p:cNvSpPr>
            <a:spLocks noGrp="1" noRot="1" noChangeAspect="1" noChangeArrowheads="1" noTextEdit="1"/>
          </p:cNvSpPr>
          <p:nvPr>
            <p:ph type="sldImg"/>
          </p:nvPr>
        </p:nvSpPr>
        <p:spPr>
          <a:xfrm>
            <a:off x="992188" y="768350"/>
            <a:ext cx="5114925" cy="3836988"/>
          </a:xfrm>
          <a:solidFill>
            <a:srgbClr val="FFFFFF"/>
          </a:solidFill>
          <a:ln/>
        </p:spPr>
      </p:sp>
      <p:sp>
        <p:nvSpPr>
          <p:cNvPr id="212996" name="Rectangle 2"/>
          <p:cNvSpPr>
            <a:spLocks noGrp="1" noChangeArrowheads="1"/>
          </p:cNvSpPr>
          <p:nvPr>
            <p:ph type="body" idx="1"/>
          </p:nvPr>
        </p:nvSpPr>
        <p:spPr>
          <a:xfrm>
            <a:off x="709613" y="4860925"/>
            <a:ext cx="5668962" cy="4594225"/>
          </a:xfrm>
          <a:noFill/>
          <a:ln/>
        </p:spPr>
        <p:txBody>
          <a:bodyPr wrap="none" anchor="ctr"/>
          <a:lstStyle/>
          <a:p>
            <a:endParaRPr lang="ru-RU" smtClean="0">
              <a:latin typeface="Times"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Образ слайда 1"/>
          <p:cNvSpPr>
            <a:spLocks noGrp="1" noRot="1" noChangeAspect="1" noTextEdit="1"/>
          </p:cNvSpPr>
          <p:nvPr>
            <p:ph type="sldImg"/>
          </p:nvPr>
        </p:nvSpPr>
        <p:spPr>
          <a:ln/>
        </p:spPr>
      </p:sp>
      <p:sp>
        <p:nvSpPr>
          <p:cNvPr id="58371" name="Заметки 2"/>
          <p:cNvSpPr>
            <a:spLocks noGrp="1"/>
          </p:cNvSpPr>
          <p:nvPr>
            <p:ph type="body" idx="1"/>
          </p:nvPr>
        </p:nvSpPr>
        <p:spPr>
          <a:noFill/>
          <a:ln/>
        </p:spPr>
        <p:txBody>
          <a:bodyPr/>
          <a:lstStyle/>
          <a:p>
            <a:pPr eaLnBrk="1" hangingPunct="1">
              <a:spcBef>
                <a:spcPct val="0"/>
              </a:spcBef>
            </a:pPr>
            <a:endParaRPr lang="ru-RU" smtClean="0">
              <a:latin typeface="Times" charset="0"/>
            </a:endParaRPr>
          </a:p>
        </p:txBody>
      </p:sp>
      <p:sp>
        <p:nvSpPr>
          <p:cNvPr id="58372" name="Номер слайда 3"/>
          <p:cNvSpPr>
            <a:spLocks noGrp="1"/>
          </p:cNvSpPr>
          <p:nvPr>
            <p:ph type="sldNum" sz="quarter" idx="5"/>
          </p:nvPr>
        </p:nvSpPr>
        <p:spPr>
          <a:noFill/>
        </p:spPr>
        <p:txBody>
          <a:bodyPr/>
          <a:lstStyle/>
          <a:p>
            <a:fld id="{193A0BBA-09F0-4A1C-8276-8B206030CA2C}" type="slidenum">
              <a:rPr lang="ru-RU" smtClean="0">
                <a:latin typeface="Times" charset="0"/>
              </a:rPr>
              <a:pPr/>
              <a:t>54</a:t>
            </a:fld>
            <a:endParaRPr lang="ru-RU" smtClean="0">
              <a:latin typeface="Times"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smtClean="0">
              <a:latin typeface="Times" charset="0"/>
            </a:endParaRPr>
          </a:p>
        </p:txBody>
      </p:sp>
      <p:sp>
        <p:nvSpPr>
          <p:cNvPr id="60420" name="Slide Number Placeholder 3"/>
          <p:cNvSpPr>
            <a:spLocks noGrp="1"/>
          </p:cNvSpPr>
          <p:nvPr>
            <p:ph type="sldNum" sz="quarter" idx="5"/>
          </p:nvPr>
        </p:nvSpPr>
        <p:spPr>
          <a:noFill/>
        </p:spPr>
        <p:txBody>
          <a:bodyPr/>
          <a:lstStyle/>
          <a:p>
            <a:fld id="{5AF7F779-D0F6-4EAD-BD2B-7169E434881C}" type="slidenum">
              <a:rPr lang="en-US" smtClean="0">
                <a:latin typeface="Times" charset="0"/>
              </a:rPr>
              <a:pPr/>
              <a:t>57</a:t>
            </a:fld>
            <a:endParaRPr lang="en-US" smtClean="0">
              <a:latin typeface="Times"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C32268-8BB2-47A0-BE89-992E342187F3}" type="slidenum">
              <a:rPr lang="en-US"/>
              <a:pPr/>
              <a:t>58</a:t>
            </a:fld>
            <a:endParaRPr lang="en-US"/>
          </a:p>
        </p:txBody>
      </p:sp>
      <p:sp>
        <p:nvSpPr>
          <p:cNvPr id="578562" name="Rectangle 2"/>
          <p:cNvSpPr>
            <a:spLocks noGrp="1" noRot="1" noChangeAspect="1" noChangeArrowheads="1" noTextEdit="1"/>
          </p:cNvSpPr>
          <p:nvPr>
            <p:ph type="sldImg"/>
          </p:nvPr>
        </p:nvSpPr>
        <p:spPr bwMode="auto">
          <a:xfrm>
            <a:off x="1382713" y="419100"/>
            <a:ext cx="3867150" cy="2900363"/>
          </a:xfrm>
          <a:prstGeom prst="rect">
            <a:avLst/>
          </a:prstGeom>
          <a:solidFill>
            <a:srgbClr val="FFFFFF"/>
          </a:solidFill>
          <a:ln>
            <a:solidFill>
              <a:srgbClr val="000000"/>
            </a:solidFill>
            <a:miter lim="800000"/>
            <a:headEnd/>
            <a:tailEnd/>
          </a:ln>
        </p:spPr>
      </p:sp>
      <p:sp>
        <p:nvSpPr>
          <p:cNvPr id="578563" name="Rectangle 3"/>
          <p:cNvSpPr>
            <a:spLocks noGrp="1" noChangeArrowheads="1"/>
          </p:cNvSpPr>
          <p:nvPr>
            <p:ph type="body" idx="1"/>
          </p:nvPr>
        </p:nvSpPr>
        <p:spPr bwMode="auto">
          <a:xfrm>
            <a:off x="946150" y="3709988"/>
            <a:ext cx="5207000" cy="6524625"/>
          </a:xfrm>
          <a:prstGeom prst="rect">
            <a:avLst/>
          </a:prstGeom>
          <a:solidFill>
            <a:srgbClr val="FFFFFF"/>
          </a:solidFill>
          <a:ln>
            <a:solidFill>
              <a:srgbClr val="000000"/>
            </a:solidFill>
            <a:miter lim="800000"/>
            <a:headEnd/>
            <a:tailEnd/>
          </a:ln>
        </p:spPr>
        <p:txBody>
          <a:bodyPr lIns="95483" tIns="47741" rIns="95483" bIns="47741"/>
          <a:lstStyle/>
          <a:p>
            <a:r>
              <a:rPr lang="en-US"/>
              <a:t>The impact of biotech on the chemical sector depends on a lot of factors.  But, public policy will be a key aspect.  There is a famous saying that the stone age didn’t end because we ran out of rocks.  The same is true of the fossil fuel age.  It will end because new, better technology displaces it.  Biotechnology is that alternative.  The list of organic chemicals that can be made via biological routes is significant.  The DOE recently published a list of the top 12 chemical platforms that can be derived from biomass. The DoE is intent on supporting the emergence of integrated biorefineries and is backing that vision with significant financial and strategic support. </a:t>
            </a:r>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p:txBody>
          <a:bodyPr/>
          <a:lstStyle/>
          <a:p>
            <a:pPr>
              <a:defRPr/>
            </a:pPr>
            <a:fld id="{6C680CFB-6D84-450A-9084-3851742B621A}" type="slidenum">
              <a:rPr lang="en-US" smtClean="0"/>
              <a:pPr>
                <a:defRPr/>
              </a:pPr>
              <a:t>4</a:t>
            </a:fld>
            <a:endParaRPr lang="en-US" smtClean="0"/>
          </a:p>
        </p:txBody>
      </p:sp>
      <p:sp>
        <p:nvSpPr>
          <p:cNvPr id="361475" name="Rectangle 2"/>
          <p:cNvSpPr>
            <a:spLocks noGrp="1" noRot="1" noChangeAspect="1" noChangeArrowheads="1" noTextEdit="1"/>
          </p:cNvSpPr>
          <p:nvPr>
            <p:ph type="sldImg"/>
          </p:nvPr>
        </p:nvSpPr>
        <p:spPr>
          <a:xfrm>
            <a:off x="1701800" y="588963"/>
            <a:ext cx="3865563" cy="2898775"/>
          </a:xfrm>
          <a:solidFill>
            <a:srgbClr val="FFFFFF"/>
          </a:solidFill>
          <a:ln/>
        </p:spPr>
      </p:sp>
      <p:sp>
        <p:nvSpPr>
          <p:cNvPr id="361476" name="Rectangle 3"/>
          <p:cNvSpPr>
            <a:spLocks noGrp="1" noChangeArrowheads="1"/>
          </p:cNvSpPr>
          <p:nvPr>
            <p:ph type="body" idx="1"/>
          </p:nvPr>
        </p:nvSpPr>
        <p:spPr>
          <a:xfrm>
            <a:off x="946150" y="3709988"/>
            <a:ext cx="5207000" cy="6524625"/>
          </a:xfrm>
          <a:noFill/>
          <a:ln/>
        </p:spPr>
        <p:txBody>
          <a:bodyPr lIns="98064" tIns="49031" rIns="98064" bIns="49031"/>
          <a:lstStyle/>
          <a:p>
            <a:r>
              <a:rPr lang="en-US" smtClean="0">
                <a:latin typeface="Times" charset="0"/>
              </a:rPr>
              <a:t>Industrial biotechnology can help make a biobased economy possible.  In the biobased economy, renewable carbon from plants replace fossil carbon from dinosaurs.  In the biobased economy, biology will replace geology and we will till instead of drill for our raw materials. </a:t>
            </a:r>
          </a:p>
          <a:p>
            <a:endParaRPr lang="en-US" smtClean="0">
              <a:latin typeface="Times" charset="0"/>
            </a:endParaRPr>
          </a:p>
          <a:p>
            <a:r>
              <a:rPr lang="en-US" smtClean="0">
                <a:latin typeface="Times" charset="0"/>
              </a:rPr>
              <a:t>Using the power of biotechnology, we can convert agricultural raw materials, namely, fiber, lipids (oils), and proteins into the products of advanced economies.  We can use biocatalysts and bioprocesses to convert these materials into fuels, chemicals, solvents, monomers and polymers, adhesives and other materials needed by advanced economies.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AAE53EFB-3C19-45C8-AF76-1C87480DF31C}" type="slidenum">
              <a:rPr lang="en-US" smtClean="0">
                <a:latin typeface="Verdana" pitchFamily="34" charset="0"/>
              </a:rPr>
              <a:pPr/>
              <a:t>59</a:t>
            </a:fld>
            <a:endParaRPr lang="en-US" smtClean="0">
              <a:latin typeface="Verdana" pitchFamily="34" charset="0"/>
            </a:endParaRPr>
          </a:p>
        </p:txBody>
      </p:sp>
      <p:sp>
        <p:nvSpPr>
          <p:cNvPr id="62467"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822" tIns="49912" rIns="99822" bIns="49912" anchor="b"/>
          <a:lstStyle/>
          <a:p>
            <a:pPr algn="r" defTabSz="996950"/>
            <a:fld id="{D5A16F78-3244-4BF9-BE9A-782BD4472525}" type="slidenum">
              <a:rPr lang="en-US" sz="1300"/>
              <a:pPr algn="r" defTabSz="996950"/>
              <a:t>59</a:t>
            </a:fld>
            <a:endParaRPr lang="en-US" sz="1300"/>
          </a:p>
        </p:txBody>
      </p:sp>
      <p:sp>
        <p:nvSpPr>
          <p:cNvPr id="62468" name="Rectangle 2"/>
          <p:cNvSpPr>
            <a:spLocks noGrp="1" noRot="1" noChangeAspect="1" noChangeArrowheads="1" noTextEdit="1"/>
          </p:cNvSpPr>
          <p:nvPr>
            <p:ph type="sldImg"/>
          </p:nvPr>
        </p:nvSpPr>
        <p:spPr>
          <a:xfrm>
            <a:off x="990600" y="768350"/>
            <a:ext cx="5118100" cy="3838575"/>
          </a:xfrm>
          <a:ln/>
        </p:spPr>
      </p:sp>
      <p:sp>
        <p:nvSpPr>
          <p:cNvPr id="62469" name="Rectangle 3"/>
          <p:cNvSpPr>
            <a:spLocks noGrp="1" noChangeArrowheads="1"/>
          </p:cNvSpPr>
          <p:nvPr>
            <p:ph type="body" idx="1"/>
          </p:nvPr>
        </p:nvSpPr>
        <p:spPr>
          <a:xfrm>
            <a:off x="946150" y="4862513"/>
            <a:ext cx="5207000" cy="4603750"/>
          </a:xfrm>
          <a:noFill/>
          <a:ln/>
        </p:spPr>
        <p:txBody>
          <a:bodyPr lIns="99822" tIns="49912" rIns="99822" bIns="49912"/>
          <a:lstStyle/>
          <a:p>
            <a:pPr eaLnBrk="1" hangingPunct="1"/>
            <a:endParaRPr lang="en-US" smtClean="0">
              <a:latin typeface="Verdana"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r>
              <a:rPr lang="ru-RU" smtClean="0">
                <a:latin typeface="Arial" charset="0"/>
              </a:rPr>
              <a:t>Уже четыре года помогаем участникам биотопливного рынка  </a:t>
            </a:r>
          </a:p>
          <a:p>
            <a:endParaRPr lang="ru-RU" smtClean="0">
              <a:latin typeface="Times"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p>
            <a:pPr>
              <a:defRPr/>
            </a:pPr>
            <a:fld id="{F71A6000-1652-4727-BECB-997B789673D2}" type="slidenum">
              <a:rPr lang="da-DK" smtClean="0"/>
              <a:pPr>
                <a:defRPr/>
              </a:pPr>
              <a:t>5</a:t>
            </a:fld>
            <a:endParaRPr lang="da-DK" smtClean="0"/>
          </a:p>
        </p:txBody>
      </p:sp>
      <p:sp>
        <p:nvSpPr>
          <p:cNvPr id="365571" name="Rectangle 2"/>
          <p:cNvSpPr>
            <a:spLocks noGrp="1" noRot="1" noChangeAspect="1" noChangeArrowheads="1" noTextEdit="1"/>
          </p:cNvSpPr>
          <p:nvPr>
            <p:ph type="sldImg"/>
          </p:nvPr>
        </p:nvSpPr>
        <p:spPr>
          <a:xfrm>
            <a:off x="992188" y="768350"/>
            <a:ext cx="5114925" cy="3836988"/>
          </a:xfrm>
          <a:ln/>
        </p:spPr>
      </p:sp>
      <p:sp>
        <p:nvSpPr>
          <p:cNvPr id="365572" name="Rectangle 3"/>
          <p:cNvSpPr>
            <a:spLocks noGrp="1" noChangeArrowheads="1"/>
          </p:cNvSpPr>
          <p:nvPr>
            <p:ph type="body" idx="1"/>
          </p:nvPr>
        </p:nvSpPr>
        <p:spPr>
          <a:noFill/>
          <a:ln/>
        </p:spPr>
        <p:txBody>
          <a:bodyPr/>
          <a:lstStyle/>
          <a:p>
            <a:endParaRPr lang="da-DK" smtClean="0">
              <a:latin typeface="Times"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13DFC454-C445-41C7-9C36-A1A13CA125C9}" type="slidenum">
              <a:rPr lang="en-GB" smtClean="0">
                <a:latin typeface="Times" charset="0"/>
              </a:rPr>
              <a:pPr/>
              <a:t>6</a:t>
            </a:fld>
            <a:endParaRPr lang="en-GB" smtClean="0">
              <a:latin typeface="Times" charset="0"/>
            </a:endParaRPr>
          </a:p>
        </p:txBody>
      </p:sp>
      <p:sp>
        <p:nvSpPr>
          <p:cNvPr id="61443" name="Rectangle 2"/>
          <p:cNvSpPr>
            <a:spLocks noGrp="1" noRot="1" noChangeAspect="1" noChangeArrowheads="1" noTextEdit="1"/>
          </p:cNvSpPr>
          <p:nvPr>
            <p:ph type="sldImg"/>
          </p:nvPr>
        </p:nvSpPr>
        <p:spPr>
          <a:xfrm>
            <a:off x="993775" y="768350"/>
            <a:ext cx="5116513" cy="3838575"/>
          </a:xfrm>
          <a:ln/>
        </p:spPr>
      </p:sp>
      <p:sp>
        <p:nvSpPr>
          <p:cNvPr id="61444" name="Rectangle 3"/>
          <p:cNvSpPr>
            <a:spLocks noGrp="1" noChangeArrowheads="1"/>
          </p:cNvSpPr>
          <p:nvPr>
            <p:ph type="body" idx="1"/>
          </p:nvPr>
        </p:nvSpPr>
        <p:spPr>
          <a:xfrm>
            <a:off x="946150" y="4862513"/>
            <a:ext cx="5207000" cy="4603750"/>
          </a:xfrm>
          <a:noFill/>
          <a:ln/>
        </p:spPr>
        <p:txBody>
          <a:bodyPr lIns="95473" tIns="47737" rIns="95473" bIns="47737"/>
          <a:lstStyle/>
          <a:p>
            <a:r>
              <a:rPr lang="en-US" smtClean="0">
                <a:latin typeface="Times" charset="0"/>
              </a:rPr>
              <a:t>This is a diagram of the custom cell factory that we designed with and for DuPont to product propanediol.  Using e-coli as the backbone, we used genes from two other microorganisms to take glucose and convert it in three steps into propanediol, which DuPont then converts into Sorona.  With advances in bioinformatics, it is now theoretically possible to work backwards from the desired small molecule to the metabolic pathway to the enzyme to the gene.  Then assemble a customized cell factory for the desired pathway product.  </a:t>
            </a:r>
          </a:p>
          <a:p>
            <a:endParaRPr lang="en-US" smtClean="0">
              <a:latin typeface="Times" charset="0"/>
            </a:endParaRPr>
          </a:p>
          <a:p>
            <a:endParaRPr lang="en-US" smtClean="0">
              <a:latin typeface="Times"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p:txBody>
          <a:bodyPr/>
          <a:lstStyle/>
          <a:p>
            <a:pPr>
              <a:defRPr/>
            </a:pPr>
            <a:fld id="{59EA8FA2-6C8A-4141-85BD-CDF37A93931A}" type="slidenum">
              <a:rPr lang="en-US" smtClean="0"/>
              <a:pPr>
                <a:defRPr/>
              </a:pPr>
              <a:t>7</a:t>
            </a:fld>
            <a:endParaRPr lang="en-US" smtClean="0"/>
          </a:p>
        </p:txBody>
      </p:sp>
      <p:sp>
        <p:nvSpPr>
          <p:cNvPr id="377859" name="Rectangle 2"/>
          <p:cNvSpPr>
            <a:spLocks noGrp="1" noRot="1" noChangeAspect="1" noChangeArrowheads="1" noTextEdit="1"/>
          </p:cNvSpPr>
          <p:nvPr>
            <p:ph type="sldImg"/>
          </p:nvPr>
        </p:nvSpPr>
        <p:spPr>
          <a:ln/>
        </p:spPr>
      </p:sp>
      <p:sp>
        <p:nvSpPr>
          <p:cNvPr id="377860" name="Rectangle 3"/>
          <p:cNvSpPr>
            <a:spLocks noGrp="1" noChangeArrowheads="1"/>
          </p:cNvSpPr>
          <p:nvPr>
            <p:ph type="body" idx="1"/>
          </p:nvPr>
        </p:nvSpPr>
        <p:spPr>
          <a:noFill/>
          <a:ln/>
        </p:spPr>
        <p:txBody>
          <a:bodyPr/>
          <a:lstStyle/>
          <a:p>
            <a:endParaRPr lang="en-US" smtClean="0">
              <a:latin typeface="Times"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4E443438-8762-4640-AAAF-8395029D42E2}" type="slidenum">
              <a:rPr lang="en-US" smtClean="0">
                <a:latin typeface="Times" charset="0"/>
              </a:rPr>
              <a:pPr/>
              <a:t>14</a:t>
            </a:fld>
            <a:endParaRPr lang="en-US" smtClean="0">
              <a:latin typeface="Times" charset="0"/>
            </a:endParaRPr>
          </a:p>
        </p:txBody>
      </p:sp>
      <p:sp>
        <p:nvSpPr>
          <p:cNvPr id="210947" name="Rectangle 2"/>
          <p:cNvSpPr>
            <a:spLocks noGrp="1" noRot="1" noChangeAspect="1" noChangeArrowheads="1" noTextEdit="1"/>
          </p:cNvSpPr>
          <p:nvPr>
            <p:ph type="sldImg"/>
          </p:nvPr>
        </p:nvSpPr>
        <p:spPr>
          <a:ln/>
        </p:spPr>
      </p:sp>
      <p:sp>
        <p:nvSpPr>
          <p:cNvPr id="412675" name="Rectangle 3"/>
          <p:cNvSpPr>
            <a:spLocks noGrp="1" noChangeArrowheads="1"/>
          </p:cNvSpPr>
          <p:nvPr>
            <p:ph type="body" idx="1"/>
          </p:nvPr>
        </p:nvSpPr>
        <p:spPr>
          <a:xfrm>
            <a:off x="709613" y="4862513"/>
            <a:ext cx="5680075" cy="4605337"/>
          </a:xfrm>
        </p:spPr>
        <p:txBody>
          <a:bodyPr/>
          <a:lstStyle/>
          <a:p>
            <a:pPr>
              <a:defRPr/>
            </a:pPr>
            <a:r>
              <a:rPr lang="en-US" altLang="zh-TW"/>
              <a:t>Over the last few years we can see how innovation has driven the development of bio-based starting materials. And looking to the future there are a number of innovations in the pipeline. Succinic Acid is one we at DSM are particularly excited about. But more about this later.</a:t>
            </a:r>
          </a:p>
          <a:p>
            <a:pPr>
              <a:defRPr/>
            </a:pPr>
            <a:r>
              <a:rPr lang="en-US" altLang="zh-TW"/>
              <a:t>Up until now, most materials, like plastics, resins and so forth, originated from oil-based starting materials. But if we look at the future, we see the emergence of polymers with starting materials that are bio-based.  </a:t>
            </a:r>
          </a:p>
          <a:p>
            <a:pPr>
              <a:defRPr/>
            </a:pPr>
            <a:endParaRPr lang="en-US" b="1"/>
          </a:p>
          <a:p>
            <a:pPr>
              <a:defRPr/>
            </a:pPr>
            <a:r>
              <a:rPr lang="en-US" b="1"/>
              <a:t>Abbreviations: </a:t>
            </a:r>
          </a:p>
          <a:p>
            <a:pPr>
              <a:defRPr/>
            </a:pPr>
            <a:r>
              <a:rPr lang="en-US" b="1">
                <a:effectLst>
                  <a:outerShdw blurRad="38100" dist="38100" dir="2700000" algn="tl">
                    <a:srgbClr val="C0C0C0"/>
                  </a:outerShdw>
                </a:effectLst>
              </a:rPr>
              <a:t>Pipeline (partly) renewable polymers:</a:t>
            </a:r>
          </a:p>
          <a:p>
            <a:pPr>
              <a:defRPr/>
            </a:pPr>
            <a:r>
              <a:rPr lang="en-US"/>
              <a:t>PHA – PolyHydroxyAlkanoates (PHB/V, PHB, other)</a:t>
            </a:r>
          </a:p>
          <a:p>
            <a:pPr>
              <a:defRPr/>
            </a:pPr>
            <a:r>
              <a:rPr lang="en-US"/>
              <a:t>PLA – PolyLacticAcid </a:t>
            </a:r>
          </a:p>
          <a:p>
            <a:pPr>
              <a:defRPr/>
            </a:pPr>
            <a:r>
              <a:rPr lang="en-US"/>
              <a:t>PBS - PolyButanediolSuccinic Acid;  (PBS(X) means that other monomers such as adipic acid (PBSA) or terephthalic acid (PBST) are incorporated</a:t>
            </a:r>
          </a:p>
          <a:p>
            <a:pPr>
              <a:defRPr/>
            </a:pPr>
            <a:r>
              <a:rPr lang="en-US"/>
              <a:t>NOP - Non-Oil Poyols (e.g. glycerol, propanediol, other)</a:t>
            </a:r>
          </a:p>
          <a:p>
            <a:pPr>
              <a:defRPr/>
            </a:pPr>
            <a:r>
              <a:rPr lang="en-US"/>
              <a:t>PA – PolyAmides based on renewable diacids and diamines</a:t>
            </a:r>
          </a:p>
          <a:p>
            <a:pPr>
              <a:defRPr/>
            </a:pPr>
            <a:r>
              <a:rPr lang="en-US"/>
              <a:t>APC – Aliphatic PolyCarbonates (e.g. using renewable Isosorbide in stead of BisPhenolA)</a:t>
            </a:r>
          </a:p>
          <a:p>
            <a:pPr>
              <a:defRPr/>
            </a:pPr>
            <a:r>
              <a:rPr lang="en-US"/>
              <a:t>UPR – Unsaturated Polyester Resins (e.g. based on unsaturated monomers such as fumaric acid, itaconic acid, other) </a:t>
            </a:r>
          </a:p>
          <a:p>
            <a:pPr>
              <a:defRPr/>
            </a:pPr>
            <a:r>
              <a:rPr lang="en-US"/>
              <a:t>PTT – PoltTremethyleneTerephthalates (e.g. Sorona</a:t>
            </a:r>
            <a:r>
              <a:rPr lang="en-US" baseline="30000"/>
              <a:t>TM</a:t>
            </a:r>
            <a:r>
              <a:rPr lang="en-US"/>
              <a:t> of DuPont using PDO)</a:t>
            </a:r>
          </a:p>
          <a:p>
            <a:pPr>
              <a:defRPr/>
            </a:pPr>
            <a:r>
              <a:rPr lang="en-US"/>
              <a:t>Epoxy – polymers based on epichlorohydrin and f.i. isosorbide (latter replacing BisPhenolA)</a:t>
            </a:r>
          </a:p>
          <a:p>
            <a:pPr>
              <a:defRPr/>
            </a:pPr>
            <a:r>
              <a:rPr lang="en-US" b="1"/>
              <a:t>Traditional polymers:</a:t>
            </a:r>
          </a:p>
          <a:p>
            <a:pPr>
              <a:defRPr/>
            </a:pPr>
            <a:r>
              <a:rPr lang="en-US"/>
              <a:t>UF –Ureum Formaldehyde</a:t>
            </a:r>
          </a:p>
          <a:p>
            <a:pPr>
              <a:defRPr/>
            </a:pPr>
            <a:r>
              <a:rPr lang="en-US"/>
              <a:t>PF – Phenol Formaldehyde (Bakelite)</a:t>
            </a:r>
          </a:p>
          <a:p>
            <a:pPr>
              <a:defRPr/>
            </a:pPr>
            <a:r>
              <a:rPr lang="en-US"/>
              <a:t>PEO – PolyEthyleneOxide</a:t>
            </a:r>
          </a:p>
          <a:p>
            <a:pPr>
              <a:defRPr/>
            </a:pPr>
            <a:r>
              <a:rPr lang="en-US"/>
              <a:t>PUR – PolyURethanes</a:t>
            </a:r>
          </a:p>
          <a:p>
            <a:pPr>
              <a:defRPr/>
            </a:pPr>
            <a:r>
              <a:rPr lang="en-US"/>
              <a:t>PIB – PolyIsoButylene</a:t>
            </a:r>
          </a:p>
          <a:p>
            <a:pPr>
              <a:defRPr/>
            </a:pPr>
            <a:r>
              <a:rPr lang="en-US"/>
              <a:t>PET – PolyEthyleneTerephthalate</a:t>
            </a:r>
          </a:p>
          <a:p>
            <a:pPr>
              <a:defRPr/>
            </a:pPr>
            <a:r>
              <a:rPr lang="en-US"/>
              <a:t>PA – PolyAmides (N6, N66, other)</a:t>
            </a:r>
          </a:p>
          <a:p>
            <a:pPr>
              <a:defRPr/>
            </a:pPr>
            <a:r>
              <a:rPr lang="en-US"/>
              <a:t>SBR – Styrene Butadiene Rubber</a:t>
            </a:r>
          </a:p>
          <a:p>
            <a:pPr>
              <a:defRPr/>
            </a:pPr>
            <a:r>
              <a:rPr lang="en-US"/>
              <a:t>LDPE – Low Density PolyEthylene</a:t>
            </a:r>
          </a:p>
          <a:p>
            <a:pPr>
              <a:defRPr/>
            </a:pPr>
            <a:r>
              <a:rPr lang="en-US"/>
              <a:t>PMMA – PolyMethylMethAcrylate (Perspex</a:t>
            </a:r>
            <a:r>
              <a:rPr lang="en-US" baseline="30000"/>
              <a:t>TM</a:t>
            </a:r>
            <a:r>
              <a:rPr lang="en-US"/>
              <a:t>)</a:t>
            </a:r>
          </a:p>
          <a:p>
            <a:pPr>
              <a:defRPr/>
            </a:pPr>
            <a:r>
              <a:rPr lang="en-US"/>
              <a:t>BR – ButylRubber</a:t>
            </a:r>
          </a:p>
          <a:p>
            <a:pPr>
              <a:defRPr/>
            </a:pPr>
            <a:r>
              <a:rPr lang="en-US"/>
              <a:t>PS – PolyStyrene</a:t>
            </a:r>
          </a:p>
          <a:p>
            <a:pPr>
              <a:defRPr/>
            </a:pPr>
            <a:r>
              <a:rPr lang="en-US"/>
              <a:t>PVC – PolyVinylChloride</a:t>
            </a:r>
          </a:p>
          <a:p>
            <a:pPr>
              <a:defRPr/>
            </a:pPr>
            <a:r>
              <a:rPr lang="en-US"/>
              <a:t>PPS – PolyPhenyleneSulfite</a:t>
            </a:r>
          </a:p>
          <a:p>
            <a:pPr>
              <a:defRPr/>
            </a:pPr>
            <a:r>
              <a:rPr lang="en-US"/>
              <a:t>POM – PolyOxoMethylene (polyacetals)</a:t>
            </a:r>
          </a:p>
          <a:p>
            <a:pPr>
              <a:defRPr/>
            </a:pPr>
            <a:r>
              <a:rPr lang="en-US"/>
              <a:t>PAR – PolyARamide</a:t>
            </a:r>
          </a:p>
          <a:p>
            <a:pPr>
              <a:defRPr/>
            </a:pPr>
            <a:r>
              <a:rPr lang="en-US"/>
              <a:t>PTFE – Teflon</a:t>
            </a:r>
            <a:r>
              <a:rPr lang="en-US" baseline="30000"/>
              <a:t>TM</a:t>
            </a:r>
            <a:r>
              <a:rPr lang="en-US"/>
              <a:t> (PolyTetraFluoroEthylene)</a:t>
            </a:r>
          </a:p>
          <a:p>
            <a:pPr>
              <a:defRPr/>
            </a:pPr>
            <a:r>
              <a:rPr lang="en-US"/>
              <a:t>EPM – EthylenePropylene M (rubber)</a:t>
            </a:r>
          </a:p>
          <a:p>
            <a:pPr>
              <a:defRPr/>
            </a:pPr>
            <a:r>
              <a:rPr lang="en-US"/>
              <a:t>EPDM – EthylenePropyleneDiene M (rubber)</a:t>
            </a:r>
          </a:p>
          <a:p>
            <a:pPr>
              <a:defRPr/>
            </a:pPr>
            <a:r>
              <a:rPr lang="en-US"/>
              <a:t>isoPP – isotactic PolyPropylene</a:t>
            </a:r>
          </a:p>
          <a:p>
            <a:pPr>
              <a:defRPr/>
            </a:pPr>
            <a:r>
              <a:rPr lang="en-US"/>
              <a:t>HDPE – High Density PolyEthylene</a:t>
            </a:r>
          </a:p>
          <a:p>
            <a:pPr>
              <a:defRPr/>
            </a:pPr>
            <a:r>
              <a:rPr lang="en-US"/>
              <a:t>ABS – AcrylonitrileButadieneStyrene</a:t>
            </a:r>
          </a:p>
          <a:p>
            <a:pPr>
              <a:defRPr/>
            </a:pPr>
            <a:r>
              <a:rPr lang="en-US"/>
              <a:t>PAN – PolyAcryloNitrile</a:t>
            </a:r>
          </a:p>
          <a:p>
            <a:pPr>
              <a:defRPr/>
            </a:pPr>
            <a:r>
              <a:rPr lang="en-US"/>
              <a:t>Epoxy – polymers of epichlorohydrin and BisPhenolA</a:t>
            </a:r>
          </a:p>
          <a:p>
            <a:pPr>
              <a:defRPr/>
            </a:pPr>
            <a:r>
              <a:rPr lang="en-US"/>
              <a:t>PBT – PolyButyleneTerephthalate</a:t>
            </a:r>
          </a:p>
          <a:p>
            <a:pPr>
              <a:defRPr/>
            </a:pPr>
            <a:r>
              <a:rPr lang="en-US"/>
              <a:t>Silicone – silicon rubbers</a:t>
            </a:r>
          </a:p>
          <a:p>
            <a:pPr>
              <a:defRPr/>
            </a:pPr>
            <a:r>
              <a:rPr lang="en-US"/>
              <a:t>LLDPE – Linear LowDensityPolyPropylene</a:t>
            </a:r>
          </a:p>
          <a:p>
            <a:pPr>
              <a:defRPr/>
            </a:pPr>
            <a:r>
              <a:rPr lang="en-US"/>
              <a:t>PEEK – PolyEtherEtherKetone (polyketones)</a:t>
            </a:r>
          </a:p>
          <a:p>
            <a:pPr>
              <a:defRPr/>
            </a:pPr>
            <a:r>
              <a:rPr lang="en-US"/>
              <a:t>PES – PolyEtherSulfones</a:t>
            </a:r>
          </a:p>
          <a:p>
            <a:pPr>
              <a:defRPr/>
            </a:pPr>
            <a:r>
              <a:rPr lang="en-US"/>
              <a:t>PI – PolyImides</a:t>
            </a:r>
          </a:p>
          <a:p>
            <a:pPr>
              <a:defRPr/>
            </a:pPr>
            <a:r>
              <a:rPr lang="en-US"/>
              <a:t>PEI – PolyEtherImides</a:t>
            </a:r>
          </a:p>
          <a:p>
            <a:pPr>
              <a:defRPr/>
            </a:pPr>
            <a:r>
              <a:rPr lang="en-US"/>
              <a:t>LCP – Liquid Crystal Polymers</a:t>
            </a:r>
          </a:p>
          <a:p>
            <a:pPr>
              <a:defRPr/>
            </a:pPr>
            <a:endParaRPr lang="en-US"/>
          </a:p>
          <a:p>
            <a:pPr>
              <a:defRPr/>
            </a:pPr>
            <a:r>
              <a:rPr lang="en-US" b="1"/>
              <a:t>Source: McKinsey, right part (green) from DSM</a:t>
            </a:r>
          </a:p>
          <a:p>
            <a:pPr>
              <a:defRPr/>
            </a:pP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a:xfrm>
            <a:off x="711200" y="4862513"/>
            <a:ext cx="5676900" cy="4605337"/>
          </a:xfrm>
          <a:noFill/>
          <a:ln/>
        </p:spPr>
        <p:txBody>
          <a:bodyPr/>
          <a:lstStyle/>
          <a:p>
            <a:pPr>
              <a:buFontTx/>
              <a:buChar char="•"/>
            </a:pPr>
            <a:r>
              <a:rPr lang="en-US" sz="2400" smtClean="0">
                <a:latin typeface="Times" charset="0"/>
              </a:rPr>
              <a:t> What you are looking at is a picture in Louden, TN at dawn of our new BIO-PDO facility.  The men in the lower right are standing in front of our first commercial sale of product which occurred just recently. </a:t>
            </a:r>
          </a:p>
          <a:p>
            <a:endParaRPr lang="en-US" sz="2400" smtClean="0">
              <a:latin typeface="Times" charset="0"/>
            </a:endParaRPr>
          </a:p>
          <a:p>
            <a:pPr>
              <a:buFontTx/>
              <a:buChar char="•"/>
            </a:pPr>
            <a:r>
              <a:rPr lang="en-US" sz="2400" smtClean="0">
                <a:latin typeface="Times" charset="0"/>
              </a:rPr>
              <a:t> Shipping first quality product on a regular basis. </a:t>
            </a:r>
          </a:p>
          <a:p>
            <a:pPr>
              <a:buFontTx/>
              <a:buChar char="•"/>
            </a:pPr>
            <a:endParaRPr lang="en-US" sz="1400" smtClean="0">
              <a:latin typeface="Times"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4021138" y="9720263"/>
            <a:ext cx="3076575" cy="512762"/>
          </a:xfrm>
          <a:prstGeom prst="rect">
            <a:avLst/>
          </a:prstGeom>
          <a:noFill/>
          <a:ln>
            <a:miter lim="800000"/>
            <a:headEnd/>
            <a:tailEnd/>
          </a:ln>
        </p:spPr>
        <p:txBody>
          <a:bodyPr lIns="96622" tIns="48311" rIns="96622" bIns="48311" anchor="b"/>
          <a:lstStyle/>
          <a:p>
            <a:pPr algn="r">
              <a:defRPr/>
            </a:pPr>
            <a:fld id="{5394A1A2-BE63-466B-A55E-24F9DEA6476D}" type="slidenum">
              <a:rPr lang="en-US" sz="1300">
                <a:solidFill>
                  <a:schemeClr val="tx1"/>
                </a:solidFill>
                <a:latin typeface="+mn-lt"/>
              </a:rPr>
              <a:pPr algn="r">
                <a:defRPr/>
              </a:pPr>
              <a:t>23</a:t>
            </a:fld>
            <a:endParaRPr lang="en-US" sz="1300">
              <a:solidFill>
                <a:schemeClr val="tx1"/>
              </a:solidFill>
              <a:latin typeface="+mn-lt"/>
            </a:endParaRPr>
          </a:p>
        </p:txBody>
      </p:sp>
      <p:sp>
        <p:nvSpPr>
          <p:cNvPr id="195587" name="Rectangle 2"/>
          <p:cNvSpPr>
            <a:spLocks noGrp="1" noRot="1" noChangeAspect="1" noChangeArrowheads="1" noTextEdit="1"/>
          </p:cNvSpPr>
          <p:nvPr>
            <p:ph type="sldImg"/>
          </p:nvPr>
        </p:nvSpPr>
        <p:spPr>
          <a:xfrm>
            <a:off x="992188" y="766763"/>
            <a:ext cx="5118100" cy="3838575"/>
          </a:xfrm>
          <a:ln/>
        </p:spPr>
      </p:sp>
      <p:sp>
        <p:nvSpPr>
          <p:cNvPr id="195588" name="Rectangle 3"/>
          <p:cNvSpPr>
            <a:spLocks noGrp="1" noChangeArrowheads="1"/>
          </p:cNvSpPr>
          <p:nvPr>
            <p:ph type="body" idx="1"/>
          </p:nvPr>
        </p:nvSpPr>
        <p:spPr>
          <a:xfrm>
            <a:off x="709613" y="4862513"/>
            <a:ext cx="5680075" cy="4605337"/>
          </a:xfrm>
          <a:noFill/>
          <a:ln/>
        </p:spPr>
        <p:txBody>
          <a:bodyPr lIns="96622" tIns="48311" rIns="96622" bIns="48311"/>
          <a:lstStyle/>
          <a:p>
            <a:pPr>
              <a:spcBef>
                <a:spcPct val="0"/>
              </a:spcBef>
            </a:pPr>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41313" marR="0" lvl="0" indent="-341313" algn="l" defTabSz="914400" rtl="0" eaLnBrk="0" fontAlgn="base" latinLnBrk="0" hangingPunct="0">
              <a:lnSpc>
                <a:spcPct val="100000"/>
              </a:lnSpc>
              <a:spcBef>
                <a:spcPct val="20000"/>
              </a:spcBef>
              <a:spcAft>
                <a:spcPct val="0"/>
              </a:spcAft>
              <a:buClr>
                <a:srgbClr val="86C836"/>
              </a:buClr>
              <a:buSzTx/>
              <a:buFont typeface="Wingdings" pitchFamily="2" charset="2"/>
              <a:buChar char="§"/>
              <a:tabLst/>
              <a:defRPr/>
            </a:pPr>
            <a:r>
              <a:rPr kumimoji="0" lang="ru-RU" sz="1200" b="0" i="0" u="none" strike="noStrike" kern="0" cap="none" spc="0" normalizeH="0" baseline="0" noProof="0" dirty="0" smtClean="0">
                <a:ln>
                  <a:noFill/>
                </a:ln>
                <a:solidFill>
                  <a:srgbClr val="282D63"/>
                </a:solidFill>
                <a:effectLst/>
                <a:uLnTx/>
                <a:uFillTx/>
                <a:latin typeface="Times" pitchFamily="18" charset="0"/>
                <a:ea typeface="+mn-ea"/>
                <a:cs typeface="+mn-cs"/>
              </a:rPr>
              <a:t>на технологии, уменьшающие выброс парниковых газов и энергоэффективность. Инициативы включают технологии для улучшения  автомобилей,таких как менее спускающие шины, экономичные двигатели и легкие автомобильные пластики. Также, компания занимается разработкой новых аккумуляторов для гибридных электрических автомобилей, и финансирует прорывные разработки в солнечной энергетике и биотопливе.</a:t>
            </a:r>
            <a:endParaRPr kumimoji="0" lang="en-US" sz="1200" b="0" i="0" u="none" strike="noStrike" kern="0" cap="none" spc="0" normalizeH="0" baseline="0" noProof="0" dirty="0" smtClean="0">
              <a:ln>
                <a:noFill/>
              </a:ln>
              <a:solidFill>
                <a:srgbClr val="282D63"/>
              </a:solidFill>
              <a:effectLst/>
              <a:uLnTx/>
              <a:uFillTx/>
              <a:latin typeface="Times" pitchFamily="18" charset="0"/>
              <a:ea typeface="+mn-ea"/>
              <a:cs typeface="+mn-cs"/>
            </a:endParaRPr>
          </a:p>
          <a:p>
            <a:pPr marL="341313" marR="0" lvl="0" indent="-341313" algn="l" defTabSz="914400" rtl="0" eaLnBrk="0" fontAlgn="base" latinLnBrk="0" hangingPunct="0">
              <a:lnSpc>
                <a:spcPct val="100000"/>
              </a:lnSpc>
              <a:spcBef>
                <a:spcPct val="20000"/>
              </a:spcBef>
              <a:spcAft>
                <a:spcPct val="0"/>
              </a:spcAft>
              <a:buClr>
                <a:srgbClr val="86C836"/>
              </a:buClr>
              <a:buSzTx/>
              <a:buFont typeface="Wingdings" pitchFamily="2" charset="2"/>
              <a:buChar char="§"/>
              <a:tabLst/>
              <a:defRPr/>
            </a:pPr>
            <a:r>
              <a:rPr kumimoji="0" lang="ru-RU" sz="1200" b="0" i="0" u="none" strike="noStrike" kern="0" cap="none" spc="0" normalizeH="0" baseline="0" noProof="0" dirty="0" smtClean="0">
                <a:ln>
                  <a:noFill/>
                </a:ln>
                <a:solidFill>
                  <a:srgbClr val="282D63"/>
                </a:solidFill>
                <a:effectLst/>
                <a:uLnTx/>
                <a:uFillTx/>
                <a:latin typeface="Times" pitchFamily="18" charset="0"/>
                <a:ea typeface="+mn-ea"/>
                <a:cs typeface="+mn-cs"/>
              </a:rPr>
              <a:t>В 2009 </a:t>
            </a:r>
            <a:r>
              <a:rPr kumimoji="0" lang="en-US" sz="1200" b="0" i="0" u="none" strike="noStrike" kern="0" cap="none" spc="0" normalizeH="0" baseline="0" noProof="0" dirty="0" err="1" smtClean="0">
                <a:ln>
                  <a:noFill/>
                </a:ln>
                <a:solidFill>
                  <a:srgbClr val="282D63"/>
                </a:solidFill>
                <a:effectLst/>
                <a:uLnTx/>
                <a:uFillTx/>
                <a:latin typeface="Times" pitchFamily="18" charset="0"/>
                <a:ea typeface="+mn-ea"/>
                <a:cs typeface="+mn-cs"/>
              </a:rPr>
              <a:t>ExxonMobile</a:t>
            </a:r>
            <a:r>
              <a:rPr kumimoji="0" lang="ru-RU" sz="1200" b="0" i="0" u="none" strike="noStrike" kern="0" cap="none" spc="0" normalizeH="0" baseline="0" noProof="0" dirty="0" smtClean="0">
                <a:ln>
                  <a:noFill/>
                </a:ln>
                <a:solidFill>
                  <a:srgbClr val="282D63"/>
                </a:solidFill>
                <a:effectLst/>
                <a:uLnTx/>
                <a:uFillTx/>
                <a:latin typeface="Times" pitchFamily="18" charset="0"/>
                <a:ea typeface="+mn-ea"/>
                <a:cs typeface="+mn-cs"/>
              </a:rPr>
              <a:t> начала программу биотоплив. Было подписано соглашение с компанией </a:t>
            </a:r>
            <a:r>
              <a:rPr kumimoji="0" lang="en-US" sz="1200" b="0" i="0" u="none" strike="noStrike" kern="0" cap="none" spc="0" normalizeH="0" baseline="0" noProof="0" dirty="0" smtClean="0">
                <a:ln>
                  <a:noFill/>
                </a:ln>
                <a:solidFill>
                  <a:srgbClr val="282D63"/>
                </a:solidFill>
                <a:effectLst/>
                <a:uLnTx/>
                <a:uFillTx/>
                <a:latin typeface="Times" pitchFamily="18" charset="0"/>
                <a:ea typeface="+mn-ea"/>
                <a:cs typeface="+mn-cs"/>
              </a:rPr>
              <a:t>Synthetic Genomics</a:t>
            </a:r>
            <a:r>
              <a:rPr kumimoji="0" lang="ru-RU" sz="1200" b="0" i="0" u="none" strike="noStrike" kern="0" cap="none" spc="0" normalizeH="0" baseline="0" noProof="0" dirty="0" smtClean="0">
                <a:ln>
                  <a:noFill/>
                </a:ln>
                <a:solidFill>
                  <a:srgbClr val="282D63"/>
                </a:solidFill>
                <a:effectLst/>
                <a:uLnTx/>
                <a:uFillTx/>
                <a:latin typeface="Times" pitchFamily="18" charset="0"/>
                <a:ea typeface="+mn-ea"/>
                <a:cs typeface="+mn-cs"/>
              </a:rPr>
              <a:t> для исследований в области биотоплив следующих поколений из микроводорослей. По этой программе </a:t>
            </a:r>
            <a:r>
              <a:rPr kumimoji="0" lang="en-US" sz="1200" b="0" i="0" u="none" strike="noStrike" kern="0" cap="none" spc="0" normalizeH="0" baseline="0" noProof="0" dirty="0" smtClean="0">
                <a:ln>
                  <a:noFill/>
                </a:ln>
                <a:solidFill>
                  <a:srgbClr val="282D63"/>
                </a:solidFill>
                <a:effectLst/>
                <a:uLnTx/>
                <a:uFillTx/>
                <a:latin typeface="Times" pitchFamily="18" charset="0"/>
                <a:ea typeface="+mn-ea"/>
                <a:cs typeface="+mn-cs"/>
              </a:rPr>
              <a:t>ExxonMobil</a:t>
            </a:r>
            <a:r>
              <a:rPr kumimoji="0" lang="ru-RU" sz="1200" b="0" i="0" u="none" strike="noStrike" kern="0" cap="none" spc="0" normalizeH="0" baseline="0" noProof="0" dirty="0" smtClean="0">
                <a:ln>
                  <a:noFill/>
                </a:ln>
                <a:solidFill>
                  <a:srgbClr val="282D63"/>
                </a:solidFill>
                <a:effectLst/>
                <a:uLnTx/>
                <a:uFillTx/>
                <a:latin typeface="Times" pitchFamily="18" charset="0"/>
                <a:ea typeface="+mn-ea"/>
                <a:cs typeface="+mn-cs"/>
              </a:rPr>
              <a:t> планирует инвестировать  более $600 миллионов в течение следующих пяти лет. В июле 2010 </a:t>
            </a:r>
            <a:r>
              <a:rPr kumimoji="0" lang="en-US" sz="1200" b="0" i="0" u="none" strike="noStrike" kern="0" cap="none" spc="0" normalizeH="0" baseline="0" noProof="0" dirty="0" smtClean="0">
                <a:ln>
                  <a:noFill/>
                </a:ln>
                <a:solidFill>
                  <a:srgbClr val="282D63"/>
                </a:solidFill>
                <a:effectLst/>
                <a:uLnTx/>
                <a:uFillTx/>
                <a:latin typeface="Times" pitchFamily="18" charset="0"/>
                <a:ea typeface="+mn-ea"/>
                <a:cs typeface="+mn-cs"/>
              </a:rPr>
              <a:t>Exxon</a:t>
            </a:r>
            <a:r>
              <a:rPr kumimoji="0" lang="ru-RU" sz="1200" b="0" i="0" u="none" strike="noStrike" kern="0" cap="none" spc="0" normalizeH="0" baseline="0" noProof="0" dirty="0" smtClean="0">
                <a:ln>
                  <a:noFill/>
                </a:ln>
                <a:solidFill>
                  <a:srgbClr val="282D63"/>
                </a:solidFill>
                <a:effectLst/>
                <a:uLnTx/>
                <a:uFillTx/>
                <a:latin typeface="Times" pitchFamily="18" charset="0"/>
                <a:ea typeface="+mn-ea"/>
                <a:cs typeface="+mn-cs"/>
              </a:rPr>
              <a:t> открыла новую исследоватеьскую лабораторию для исследования в области биотоплива из микроводорослей. </a:t>
            </a:r>
            <a:endParaRPr kumimoji="0" lang="en-US" sz="1200" b="0" i="0" u="none" strike="noStrike" kern="0" cap="none" spc="0" normalizeH="0" baseline="0" noProof="0" dirty="0" smtClean="0">
              <a:ln>
                <a:noFill/>
              </a:ln>
              <a:solidFill>
                <a:srgbClr val="282D63"/>
              </a:solidFill>
              <a:effectLst/>
              <a:uLnTx/>
              <a:uFillTx/>
              <a:latin typeface="Times"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3BD995A-FDDA-4DE2-8E9C-FB8EA1C99B3E}" type="slidenum">
              <a:rPr lang="en-US" smtClean="0"/>
              <a:pPr>
                <a:defRPr/>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8"/>
          <p:cNvSpPr>
            <a:spLocks noChangeShapeType="1"/>
          </p:cNvSpPr>
          <p:nvPr/>
        </p:nvSpPr>
        <p:spPr bwMode="auto">
          <a:xfrm flipH="1">
            <a:off x="0" y="609600"/>
            <a:ext cx="1143000" cy="0"/>
          </a:xfrm>
          <a:prstGeom prst="line">
            <a:avLst/>
          </a:prstGeom>
          <a:noFill/>
          <a:ln w="9525">
            <a:solidFill>
              <a:schemeClr val="bg1"/>
            </a:solidFill>
            <a:round/>
            <a:headEnd/>
            <a:tailEnd/>
          </a:ln>
          <a:effectLst/>
        </p:spPr>
        <p:txBody>
          <a:bodyPr wrap="none" anchor="ctr"/>
          <a:lstStyle/>
          <a:p>
            <a:pPr>
              <a:spcBef>
                <a:spcPct val="20000"/>
              </a:spcBef>
              <a:buClr>
                <a:srgbClr val="86C836"/>
              </a:buClr>
              <a:buFont typeface="Wingdings" pitchFamily="2" charset="2"/>
              <a:buChar char="§"/>
              <a:defRPr/>
            </a:pPr>
            <a:endParaRPr lang="en-US" sz="1800">
              <a:latin typeface="Trebuchet MS" pitchFamily="34" charset="0"/>
            </a:endParaRPr>
          </a:p>
        </p:txBody>
      </p:sp>
      <p:sp>
        <p:nvSpPr>
          <p:cNvPr id="3075" name="Rectangle 3"/>
          <p:cNvSpPr>
            <a:spLocks noGrp="1" noChangeArrowheads="1"/>
          </p:cNvSpPr>
          <p:nvPr>
            <p:ph type="ctrTitle"/>
          </p:nvPr>
        </p:nvSpPr>
        <p:spPr>
          <a:xfrm>
            <a:off x="2971800" y="2819400"/>
            <a:ext cx="5562600" cy="1447800"/>
          </a:xfrm>
        </p:spPr>
        <p:txBody>
          <a:bodyPr anchor="ctr"/>
          <a:lstStyle>
            <a:lvl1pPr>
              <a:defRPr sz="3600"/>
            </a:lvl1pPr>
          </a:lstStyle>
          <a:p>
            <a:r>
              <a:rPr lang="en-US"/>
              <a:t>Click to edit Master title style</a:t>
            </a:r>
          </a:p>
        </p:txBody>
      </p:sp>
      <p:sp>
        <p:nvSpPr>
          <p:cNvPr id="3076" name="Rectangle 4"/>
          <p:cNvSpPr>
            <a:spLocks noGrp="1" noChangeArrowheads="1"/>
          </p:cNvSpPr>
          <p:nvPr>
            <p:ph type="subTitle" idx="1"/>
          </p:nvPr>
        </p:nvSpPr>
        <p:spPr>
          <a:xfrm>
            <a:off x="5105400" y="4419600"/>
            <a:ext cx="3429000" cy="1143000"/>
          </a:xfrm>
        </p:spPr>
        <p:txBody>
          <a:bodyPr/>
          <a:lstStyle>
            <a:lvl1pPr marL="0" indent="0">
              <a:buFont typeface="Wingdings" pitchFamily="2" charset="2"/>
              <a:buNone/>
              <a:defRPr sz="1800" b="1"/>
            </a:lvl1pPr>
          </a:lstStyle>
          <a:p>
            <a:r>
              <a:rPr lang="en-US"/>
              <a:t>Click to edit Master subtitle style</a:t>
            </a:r>
          </a:p>
        </p:txBody>
      </p:sp>
      <p:pic>
        <p:nvPicPr>
          <p:cNvPr id="6" name="Picture 5" descr="RBA logo rus big.jpg"/>
          <p:cNvPicPr>
            <a:picLocks noChangeAspect="1"/>
          </p:cNvPicPr>
          <p:nvPr userDrawn="1"/>
        </p:nvPicPr>
        <p:blipFill>
          <a:blip r:embed="rId2" cstate="print"/>
          <a:stretch>
            <a:fillRect/>
          </a:stretch>
        </p:blipFill>
        <p:spPr>
          <a:xfrm>
            <a:off x="6400800" y="304800"/>
            <a:ext cx="2500884" cy="83143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228600"/>
            <a:ext cx="20193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28600"/>
            <a:ext cx="59055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162800"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371600"/>
            <a:ext cx="39243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371600"/>
            <a:ext cx="39243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609600" y="228600"/>
            <a:ext cx="7162800" cy="6096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685800" y="1371600"/>
            <a:ext cx="39243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762500" y="1371600"/>
            <a:ext cx="39243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685800" y="3924300"/>
            <a:ext cx="39243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4762500" y="3924300"/>
            <a:ext cx="39243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28600"/>
            <a:ext cx="7162800" cy="6096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371600"/>
            <a:ext cx="3924300" cy="4953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762500" y="1371600"/>
            <a:ext cx="39243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762500" y="3924300"/>
            <a:ext cx="39243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28600"/>
            <a:ext cx="7162800" cy="6096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371600"/>
            <a:ext cx="3924300" cy="4953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762500" y="1371600"/>
            <a:ext cx="39243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762500" y="3924300"/>
            <a:ext cx="3924300" cy="2400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162800"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371600"/>
            <a:ext cx="8001000" cy="4953000"/>
          </a:xfrm>
        </p:spPr>
        <p:txBody>
          <a:bodyPr/>
          <a:lstStyle/>
          <a:p>
            <a:pPr lvl="0"/>
            <a:endParaRPr lang="en-US" noProof="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8077200" cy="609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162800" cy="6096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371600"/>
            <a:ext cx="39243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371600"/>
            <a:ext cx="39243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7" name="Rectangle 13"/>
          <p:cNvSpPr>
            <a:spLocks noChangeArrowheads="1"/>
          </p:cNvSpPr>
          <p:nvPr/>
        </p:nvSpPr>
        <p:spPr bwMode="auto">
          <a:xfrm>
            <a:off x="8001000" y="6553200"/>
            <a:ext cx="990600" cy="304800"/>
          </a:xfrm>
          <a:prstGeom prst="rect">
            <a:avLst/>
          </a:prstGeom>
          <a:noFill/>
          <a:ln w="9525">
            <a:noFill/>
            <a:miter lim="800000"/>
            <a:headEnd/>
            <a:tailEnd/>
          </a:ln>
          <a:effectLst/>
        </p:spPr>
        <p:txBody>
          <a:bodyPr/>
          <a:lstStyle/>
          <a:p>
            <a:pPr algn="r" eaLnBrk="0" hangingPunct="0">
              <a:defRPr/>
            </a:pPr>
            <a:fld id="{A969DE46-39FC-40A4-9707-074352ECE761}" type="slidenum">
              <a:rPr lang="en-US" sz="1200"/>
              <a:pPr algn="r" eaLnBrk="0" hangingPunct="0">
                <a:defRPr/>
              </a:pPr>
              <a:t>‹#›</a:t>
            </a:fld>
            <a:endParaRPr lang="en-US" sz="1200"/>
          </a:p>
        </p:txBody>
      </p:sp>
      <p:sp>
        <p:nvSpPr>
          <p:cNvPr id="1046" name="Text Box 22"/>
          <p:cNvSpPr txBox="1">
            <a:spLocks noChangeArrowheads="1"/>
          </p:cNvSpPr>
          <p:nvPr/>
        </p:nvSpPr>
        <p:spPr bwMode="auto">
          <a:xfrm>
            <a:off x="685800" y="395288"/>
            <a:ext cx="7010400" cy="366712"/>
          </a:xfrm>
          <a:prstGeom prst="rect">
            <a:avLst/>
          </a:prstGeom>
          <a:noFill/>
          <a:ln w="9525">
            <a:noFill/>
            <a:miter lim="800000"/>
            <a:headEnd/>
            <a:tailEnd/>
          </a:ln>
          <a:effectLst/>
        </p:spPr>
        <p:txBody>
          <a:bodyPr>
            <a:spAutoFit/>
          </a:bodyPr>
          <a:lstStyle/>
          <a:p>
            <a:pPr>
              <a:spcBef>
                <a:spcPct val="50000"/>
              </a:spcBef>
              <a:buClr>
                <a:srgbClr val="86C836"/>
              </a:buClr>
              <a:buFont typeface="Wingdings" pitchFamily="2" charset="2"/>
              <a:buChar char="§"/>
              <a:defRPr/>
            </a:pPr>
            <a:endParaRPr lang="en-US" sz="1800">
              <a:latin typeface="Trebuchet MS" pitchFamily="34" charset="0"/>
            </a:endParaRPr>
          </a:p>
        </p:txBody>
      </p:sp>
      <p:sp>
        <p:nvSpPr>
          <p:cNvPr id="1031" name="Rectangle 23"/>
          <p:cNvSpPr>
            <a:spLocks noGrp="1" noChangeArrowheads="1"/>
          </p:cNvSpPr>
          <p:nvPr>
            <p:ph type="title"/>
          </p:nvPr>
        </p:nvSpPr>
        <p:spPr bwMode="auto">
          <a:xfrm>
            <a:off x="609600" y="228600"/>
            <a:ext cx="71628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32" name="Rectangle 24"/>
          <p:cNvSpPr>
            <a:spLocks noGrp="1" noChangeArrowheads="1"/>
          </p:cNvSpPr>
          <p:nvPr>
            <p:ph type="body" idx="1"/>
          </p:nvPr>
        </p:nvSpPr>
        <p:spPr bwMode="auto">
          <a:xfrm>
            <a:off x="685800" y="1371600"/>
            <a:ext cx="80010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8" name="Picture 7" descr="RBA logo rus big.jpg"/>
          <p:cNvPicPr>
            <a:picLocks noChangeAspect="1"/>
          </p:cNvPicPr>
          <p:nvPr userDrawn="1"/>
        </p:nvPicPr>
        <p:blipFill>
          <a:blip r:embed="rId19" cstate="print"/>
          <a:stretch>
            <a:fillRect/>
          </a:stretch>
        </p:blipFill>
        <p:spPr>
          <a:xfrm>
            <a:off x="7239000" y="158764"/>
            <a:ext cx="1828800" cy="607996"/>
          </a:xfrm>
          <a:prstGeom prst="rect">
            <a:avLst/>
          </a:prstGeom>
        </p:spPr>
      </p:pic>
    </p:spTree>
  </p:cSld>
  <p:clrMap bg1="lt1" tx1="dk1" bg2="lt2" tx2="dk2" accent1="accent1" accent2="accent2" accent3="accent3" accent4="accent4" accent5="accent5" accent6="accent6" hlink="hlink" folHlink="folHlink"/>
  <p:sldLayoutIdLst>
    <p:sldLayoutId id="2147484358"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52" r:id="rId12"/>
    <p:sldLayoutId id="2147484353" r:id="rId13"/>
    <p:sldLayoutId id="2147484354" r:id="rId14"/>
    <p:sldLayoutId id="2147484355" r:id="rId15"/>
    <p:sldLayoutId id="2147484356" r:id="rId16"/>
    <p:sldLayoutId id="2147484359" r:id="rId17"/>
  </p:sldLayoutIdLst>
  <p:txStyles>
    <p:titleStyle>
      <a:lvl1pPr algn="l" rtl="0" eaLnBrk="0" fontAlgn="base" hangingPunct="0">
        <a:spcBef>
          <a:spcPct val="0"/>
        </a:spcBef>
        <a:spcAft>
          <a:spcPct val="0"/>
        </a:spcAft>
        <a:defRPr sz="2800" b="1">
          <a:solidFill>
            <a:srgbClr val="282D63"/>
          </a:solidFill>
          <a:latin typeface="+mj-lt"/>
          <a:ea typeface="+mj-ea"/>
          <a:cs typeface="+mj-cs"/>
        </a:defRPr>
      </a:lvl1pPr>
      <a:lvl2pPr algn="l" rtl="0" eaLnBrk="0" fontAlgn="base" hangingPunct="0">
        <a:spcBef>
          <a:spcPct val="0"/>
        </a:spcBef>
        <a:spcAft>
          <a:spcPct val="0"/>
        </a:spcAft>
        <a:defRPr sz="2800" b="1">
          <a:solidFill>
            <a:srgbClr val="282D63"/>
          </a:solidFill>
          <a:latin typeface="Trebuchet MS" pitchFamily="34" charset="0"/>
        </a:defRPr>
      </a:lvl2pPr>
      <a:lvl3pPr algn="l" rtl="0" eaLnBrk="0" fontAlgn="base" hangingPunct="0">
        <a:spcBef>
          <a:spcPct val="0"/>
        </a:spcBef>
        <a:spcAft>
          <a:spcPct val="0"/>
        </a:spcAft>
        <a:defRPr sz="2800" b="1">
          <a:solidFill>
            <a:srgbClr val="282D63"/>
          </a:solidFill>
          <a:latin typeface="Trebuchet MS" pitchFamily="34" charset="0"/>
        </a:defRPr>
      </a:lvl3pPr>
      <a:lvl4pPr algn="l" rtl="0" eaLnBrk="0" fontAlgn="base" hangingPunct="0">
        <a:spcBef>
          <a:spcPct val="0"/>
        </a:spcBef>
        <a:spcAft>
          <a:spcPct val="0"/>
        </a:spcAft>
        <a:defRPr sz="2800" b="1">
          <a:solidFill>
            <a:srgbClr val="282D63"/>
          </a:solidFill>
          <a:latin typeface="Trebuchet MS" pitchFamily="34" charset="0"/>
        </a:defRPr>
      </a:lvl4pPr>
      <a:lvl5pPr algn="l" rtl="0" eaLnBrk="0" fontAlgn="base" hangingPunct="0">
        <a:spcBef>
          <a:spcPct val="0"/>
        </a:spcBef>
        <a:spcAft>
          <a:spcPct val="0"/>
        </a:spcAft>
        <a:defRPr sz="2800" b="1">
          <a:solidFill>
            <a:srgbClr val="282D63"/>
          </a:solidFill>
          <a:latin typeface="Trebuchet MS" pitchFamily="34" charset="0"/>
        </a:defRPr>
      </a:lvl5pPr>
      <a:lvl6pPr marL="457200" algn="l" rtl="0" fontAlgn="base">
        <a:spcBef>
          <a:spcPct val="0"/>
        </a:spcBef>
        <a:spcAft>
          <a:spcPct val="0"/>
        </a:spcAft>
        <a:defRPr sz="2800" b="1">
          <a:solidFill>
            <a:srgbClr val="282D63"/>
          </a:solidFill>
          <a:latin typeface="Trebuchet MS" pitchFamily="34" charset="0"/>
        </a:defRPr>
      </a:lvl6pPr>
      <a:lvl7pPr marL="914400" algn="l" rtl="0" fontAlgn="base">
        <a:spcBef>
          <a:spcPct val="0"/>
        </a:spcBef>
        <a:spcAft>
          <a:spcPct val="0"/>
        </a:spcAft>
        <a:defRPr sz="2800" b="1">
          <a:solidFill>
            <a:srgbClr val="282D63"/>
          </a:solidFill>
          <a:latin typeface="Trebuchet MS" pitchFamily="34" charset="0"/>
        </a:defRPr>
      </a:lvl7pPr>
      <a:lvl8pPr marL="1371600" algn="l" rtl="0" fontAlgn="base">
        <a:spcBef>
          <a:spcPct val="0"/>
        </a:spcBef>
        <a:spcAft>
          <a:spcPct val="0"/>
        </a:spcAft>
        <a:defRPr sz="2800" b="1">
          <a:solidFill>
            <a:srgbClr val="282D63"/>
          </a:solidFill>
          <a:latin typeface="Trebuchet MS" pitchFamily="34" charset="0"/>
        </a:defRPr>
      </a:lvl8pPr>
      <a:lvl9pPr marL="1828800" algn="l" rtl="0" fontAlgn="base">
        <a:spcBef>
          <a:spcPct val="0"/>
        </a:spcBef>
        <a:spcAft>
          <a:spcPct val="0"/>
        </a:spcAft>
        <a:defRPr sz="2800" b="1">
          <a:solidFill>
            <a:srgbClr val="282D63"/>
          </a:solidFill>
          <a:latin typeface="Trebuchet MS" pitchFamily="34" charset="0"/>
        </a:defRPr>
      </a:lvl9pPr>
    </p:titleStyle>
    <p:bodyStyle>
      <a:lvl1pPr marL="341313" indent="-341313" algn="l" rtl="0" eaLnBrk="0" fontAlgn="base" hangingPunct="0">
        <a:spcBef>
          <a:spcPct val="20000"/>
        </a:spcBef>
        <a:spcAft>
          <a:spcPct val="0"/>
        </a:spcAft>
        <a:buClr>
          <a:srgbClr val="86C836"/>
        </a:buClr>
        <a:buFont typeface="Wingdings" pitchFamily="2" charset="2"/>
        <a:buChar char="§"/>
        <a:defRPr sz="2400">
          <a:solidFill>
            <a:srgbClr val="282D63"/>
          </a:solidFill>
          <a:latin typeface="+mn-lt"/>
          <a:ea typeface="+mn-ea"/>
          <a:cs typeface="+mn-cs"/>
        </a:defRPr>
      </a:lvl1pPr>
      <a:lvl2pPr marL="741363" indent="-284163" algn="l" rtl="0" eaLnBrk="0" fontAlgn="base" hangingPunct="0">
        <a:spcBef>
          <a:spcPct val="20000"/>
        </a:spcBef>
        <a:spcAft>
          <a:spcPct val="0"/>
        </a:spcAft>
        <a:buClr>
          <a:srgbClr val="86C836"/>
        </a:buClr>
        <a:buFont typeface="Wingdings" pitchFamily="2" charset="2"/>
        <a:buChar char="§"/>
        <a:defRPr sz="1900">
          <a:solidFill>
            <a:srgbClr val="282D63"/>
          </a:solidFill>
          <a:latin typeface="+mn-lt"/>
        </a:defRPr>
      </a:lvl2pPr>
      <a:lvl3pPr marL="1141413" indent="-227013" algn="l" rtl="0" eaLnBrk="0" fontAlgn="base" hangingPunct="0">
        <a:spcBef>
          <a:spcPct val="20000"/>
        </a:spcBef>
        <a:spcAft>
          <a:spcPct val="0"/>
        </a:spcAft>
        <a:buClr>
          <a:srgbClr val="86C836"/>
        </a:buClr>
        <a:buFont typeface="Wingdings" pitchFamily="2" charset="2"/>
        <a:buChar char="§"/>
        <a:defRPr sz="1700">
          <a:solidFill>
            <a:srgbClr val="282D63"/>
          </a:solidFill>
          <a:latin typeface="+mn-lt"/>
        </a:defRPr>
      </a:lvl3pPr>
      <a:lvl4pPr marL="1598613" indent="-227013" algn="l" rtl="0" eaLnBrk="0" fontAlgn="base" hangingPunct="0">
        <a:spcBef>
          <a:spcPct val="20000"/>
        </a:spcBef>
        <a:spcAft>
          <a:spcPct val="0"/>
        </a:spcAft>
        <a:buClr>
          <a:srgbClr val="86C836"/>
        </a:buClr>
        <a:buFont typeface="Wingdings" pitchFamily="2" charset="2"/>
        <a:buChar char="§"/>
        <a:defRPr sz="1600">
          <a:solidFill>
            <a:srgbClr val="282D63"/>
          </a:solidFill>
          <a:latin typeface="+mn-lt"/>
        </a:defRPr>
      </a:lvl4pPr>
      <a:lvl5pPr marL="2055813" indent="-227013" algn="l" rtl="0" eaLnBrk="0" fontAlgn="base" hangingPunct="0">
        <a:spcBef>
          <a:spcPct val="20000"/>
        </a:spcBef>
        <a:spcAft>
          <a:spcPct val="0"/>
        </a:spcAft>
        <a:buClr>
          <a:schemeClr val="folHlink"/>
        </a:buClr>
        <a:buFont typeface="Wingdings" pitchFamily="2" charset="2"/>
        <a:buChar char="»"/>
        <a:defRPr sz="2000">
          <a:solidFill>
            <a:srgbClr val="282D63"/>
          </a:solidFill>
          <a:latin typeface="+mn-lt"/>
        </a:defRPr>
      </a:lvl5pPr>
      <a:lvl6pPr marL="2514600" indent="-228600" algn="l" rtl="0" fontAlgn="base">
        <a:spcBef>
          <a:spcPct val="20000"/>
        </a:spcBef>
        <a:spcAft>
          <a:spcPct val="0"/>
        </a:spcAft>
        <a:buClr>
          <a:schemeClr val="folHlink"/>
        </a:buClr>
        <a:buFont typeface="Wingdings" pitchFamily="2" charset="2"/>
        <a:defRPr sz="2000">
          <a:solidFill>
            <a:srgbClr val="282D63"/>
          </a:solidFill>
          <a:latin typeface="+mn-lt"/>
        </a:defRPr>
      </a:lvl6pPr>
      <a:lvl7pPr marL="2971800" indent="-228600" algn="l" rtl="0" fontAlgn="base">
        <a:spcBef>
          <a:spcPct val="20000"/>
        </a:spcBef>
        <a:spcAft>
          <a:spcPct val="0"/>
        </a:spcAft>
        <a:buClr>
          <a:schemeClr val="folHlink"/>
        </a:buClr>
        <a:buFont typeface="Wingdings" pitchFamily="2" charset="2"/>
        <a:defRPr sz="2000">
          <a:solidFill>
            <a:srgbClr val="282D63"/>
          </a:solidFill>
          <a:latin typeface="+mn-lt"/>
        </a:defRPr>
      </a:lvl7pPr>
      <a:lvl8pPr marL="3429000" indent="-228600" algn="l" rtl="0" fontAlgn="base">
        <a:spcBef>
          <a:spcPct val="20000"/>
        </a:spcBef>
        <a:spcAft>
          <a:spcPct val="0"/>
        </a:spcAft>
        <a:buClr>
          <a:schemeClr val="folHlink"/>
        </a:buClr>
        <a:buFont typeface="Wingdings" pitchFamily="2" charset="2"/>
        <a:defRPr sz="2000">
          <a:solidFill>
            <a:srgbClr val="282D63"/>
          </a:solidFill>
          <a:latin typeface="+mn-lt"/>
        </a:defRPr>
      </a:lvl8pPr>
      <a:lvl9pPr marL="3886200" indent="-228600" algn="l" rtl="0" fontAlgn="base">
        <a:spcBef>
          <a:spcPct val="20000"/>
        </a:spcBef>
        <a:spcAft>
          <a:spcPct val="0"/>
        </a:spcAft>
        <a:buClr>
          <a:schemeClr val="folHlink"/>
        </a:buClr>
        <a:buFont typeface="Wingdings" pitchFamily="2" charset="2"/>
        <a:defRPr sz="2000">
          <a:solidFill>
            <a:srgbClr val="282D63"/>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dyear.com/"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gif"/><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hyperlink" Target="http://ru.wikipedia.org/wiki/%D0%93%D0%B5%D0%BD%D0%BE%D0%BC_%D1%87%D0%B5%D0%BB%D0%BE%D0%B2%D0%B5%D0%BA%D0%B0"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0.emf"/></Relationships>
</file>

<file path=ppt/slides/_rels/slide36.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82.jpeg"/><Relationship Id="rId13" Type="http://schemas.openxmlformats.org/officeDocument/2006/relationships/image" Target="../media/image87.png"/><Relationship Id="rId3" Type="http://schemas.openxmlformats.org/officeDocument/2006/relationships/image" Target="../media/image77.jpe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80.jpe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 Id="rId14" Type="http://schemas.openxmlformats.org/officeDocument/2006/relationships/image" Target="../media/image88.png"/></Relationships>
</file>

<file path=ppt/slides/_rels/slide5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jpeg"/></Relationships>
</file>

<file path=ppt/slides/_rels/slide5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3" Type="http://schemas.openxmlformats.org/officeDocument/2006/relationships/image" Target="../media/image94.wmf"/><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99.png"/><Relationship Id="rId4" Type="http://schemas.openxmlformats.org/officeDocument/2006/relationships/image" Target="../media/image9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6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hyperlink" Target="mailto:Alex.ablaev@biotoplivo.r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0"/>
          <p:cNvSpPr>
            <a:spLocks noChangeArrowheads="1"/>
          </p:cNvSpPr>
          <p:nvPr/>
        </p:nvSpPr>
        <p:spPr bwMode="auto">
          <a:xfrm>
            <a:off x="914400" y="1828800"/>
            <a:ext cx="7543800" cy="1981200"/>
          </a:xfrm>
          <a:prstGeom prst="rect">
            <a:avLst/>
          </a:prstGeom>
          <a:noFill/>
          <a:ln w="69850">
            <a:noFill/>
            <a:miter lim="800000"/>
            <a:headEnd/>
            <a:tailEnd/>
          </a:ln>
        </p:spPr>
        <p:txBody>
          <a:bodyPr anchor="ctr"/>
          <a:lstStyle/>
          <a:p>
            <a:pPr algn="l" defTabSz="912813" eaLnBrk="0" hangingPunct="0">
              <a:defRPr/>
            </a:pPr>
            <a:r>
              <a:rPr lang="ru-RU" b="1" dirty="0" smtClean="0"/>
              <a:t>Биопластики  - перспектива для России</a:t>
            </a:r>
            <a:endParaRPr lang="ru-RU" dirty="0" smtClean="0"/>
          </a:p>
          <a:p>
            <a:pPr algn="l" defTabSz="912813" eaLnBrk="0" hangingPunct="0">
              <a:defRPr/>
            </a:pPr>
            <a:r>
              <a:rPr lang="ru-RU" sz="1800" dirty="0" smtClean="0"/>
              <a:t>Перспективы рынка «зеленой» химии, биопластиков и биотоплив</a:t>
            </a:r>
            <a:endParaRPr lang="en-US" dirty="0">
              <a:latin typeface="+mn-lt"/>
            </a:endParaRPr>
          </a:p>
        </p:txBody>
      </p:sp>
      <p:sp>
        <p:nvSpPr>
          <p:cNvPr id="11267" name="Rectangle 0"/>
          <p:cNvSpPr>
            <a:spLocks noChangeArrowheads="1"/>
          </p:cNvSpPr>
          <p:nvPr/>
        </p:nvSpPr>
        <p:spPr bwMode="auto">
          <a:xfrm>
            <a:off x="2667000" y="5478959"/>
            <a:ext cx="6400800" cy="769441"/>
          </a:xfrm>
          <a:prstGeom prst="rect">
            <a:avLst/>
          </a:prstGeom>
          <a:noFill/>
          <a:ln w="9525">
            <a:noFill/>
            <a:miter lim="800000"/>
            <a:headEnd/>
            <a:tailEnd/>
          </a:ln>
        </p:spPr>
        <p:txBody>
          <a:bodyPr>
            <a:spAutoFit/>
          </a:bodyPr>
          <a:lstStyle/>
          <a:p>
            <a:pPr algn="l">
              <a:defRPr/>
            </a:pPr>
            <a:r>
              <a:rPr lang="ru-RU" sz="2400" dirty="0">
                <a:solidFill>
                  <a:schemeClr val="accent2"/>
                </a:solidFill>
                <a:latin typeface="+mn-lt"/>
              </a:rPr>
              <a:t>Аблаев Алексей Равильевич</a:t>
            </a:r>
            <a:r>
              <a:rPr lang="en-US" sz="2400" dirty="0">
                <a:solidFill>
                  <a:schemeClr val="accent2"/>
                </a:solidFill>
                <a:latin typeface="+mn-lt"/>
              </a:rPr>
              <a:t/>
            </a:r>
            <a:br>
              <a:rPr lang="en-US" sz="2400" dirty="0">
                <a:solidFill>
                  <a:schemeClr val="accent2"/>
                </a:solidFill>
                <a:latin typeface="+mn-lt"/>
              </a:rPr>
            </a:br>
            <a:r>
              <a:rPr lang="ru-RU" sz="2000" dirty="0" smtClean="0">
                <a:solidFill>
                  <a:schemeClr val="accent2"/>
                </a:solidFill>
                <a:latin typeface="+mn-lt"/>
              </a:rPr>
              <a:t>Президент Российской Биотопливной Ассоциации</a:t>
            </a:r>
            <a:endParaRPr lang="ru-RU" sz="2400" dirty="0">
              <a:solidFill>
                <a:schemeClr val="accent2"/>
              </a:solidFill>
              <a:latin typeface="+mn-lt"/>
            </a:endParaRPr>
          </a:p>
        </p:txBody>
      </p:sp>
      <p:sp>
        <p:nvSpPr>
          <p:cNvPr id="4" name="TextBox 3"/>
          <p:cNvSpPr txBox="1"/>
          <p:nvPr/>
        </p:nvSpPr>
        <p:spPr>
          <a:xfrm>
            <a:off x="2590800" y="4267200"/>
            <a:ext cx="6400800" cy="1323439"/>
          </a:xfrm>
          <a:prstGeom prst="rect">
            <a:avLst/>
          </a:prstGeom>
          <a:noFill/>
        </p:spPr>
        <p:txBody>
          <a:bodyPr wrap="square" rtlCol="0">
            <a:spAutoFit/>
          </a:bodyPr>
          <a:lstStyle/>
          <a:p>
            <a:pPr algn="l"/>
            <a:r>
              <a:rPr lang="en-US" sz="2000" dirty="0" smtClean="0"/>
              <a:t>V </a:t>
            </a:r>
            <a:r>
              <a:rPr lang="ru-RU" sz="2000" dirty="0" smtClean="0"/>
              <a:t>Российский Конгресс Переработчиков Пластмасс</a:t>
            </a:r>
          </a:p>
          <a:p>
            <a:pPr algn="l"/>
            <a:r>
              <a:rPr lang="ru-RU" sz="2000" dirty="0" smtClean="0"/>
              <a:t>14-16 ноября 2011 г.</a:t>
            </a:r>
          </a:p>
          <a:p>
            <a:pPr algn="l"/>
            <a:r>
              <a:rPr lang="ru-RU" sz="2000" dirty="0" smtClean="0"/>
              <a:t/>
            </a:r>
            <a:br>
              <a:rPr lang="ru-RU" sz="2000" dirty="0" smtClean="0"/>
            </a:br>
            <a:endParaRPr lang="en-US" sz="2000" dirty="0"/>
          </a:p>
        </p:txBody>
      </p:sp>
      <p:pic>
        <p:nvPicPr>
          <p:cNvPr id="6" name="Picture 5" descr="congr-logo.jpg"/>
          <p:cNvPicPr>
            <a:picLocks noChangeAspect="1"/>
          </p:cNvPicPr>
          <p:nvPr/>
        </p:nvPicPr>
        <p:blipFill>
          <a:blip r:embed="rId3"/>
          <a:stretch>
            <a:fillRect/>
          </a:stretch>
        </p:blipFill>
        <p:spPr>
          <a:xfrm>
            <a:off x="152400" y="3886200"/>
            <a:ext cx="2254151" cy="1691640"/>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228600" y="3228975"/>
            <a:ext cx="1447800" cy="457200"/>
          </a:xfrm>
          <a:prstGeom prst="rect">
            <a:avLst/>
          </a:prstGeom>
          <a:noFill/>
          <a:ln w="9525">
            <a:noFill/>
            <a:miter lim="800000"/>
            <a:headEnd/>
            <a:tailEnd/>
          </a:ln>
        </p:spPr>
        <p:txBody>
          <a:bodyPr>
            <a:spAutoFit/>
          </a:bodyPr>
          <a:lstStyle/>
          <a:p>
            <a:pPr>
              <a:spcBef>
                <a:spcPct val="50000"/>
              </a:spcBef>
            </a:pPr>
            <a:r>
              <a:rPr lang="en-US" sz="1200" b="1">
                <a:solidFill>
                  <a:srgbClr val="669900"/>
                </a:solidFill>
              </a:rPr>
              <a:t>Renewable Feedstocks</a:t>
            </a:r>
          </a:p>
        </p:txBody>
      </p:sp>
      <p:sp>
        <p:nvSpPr>
          <p:cNvPr id="356355" name="AutoShape 3"/>
          <p:cNvSpPr>
            <a:spLocks noChangeArrowheads="1"/>
          </p:cNvSpPr>
          <p:nvPr/>
        </p:nvSpPr>
        <p:spPr bwMode="auto">
          <a:xfrm>
            <a:off x="990600" y="3457575"/>
            <a:ext cx="990600" cy="2057400"/>
          </a:xfrm>
          <a:prstGeom prst="can">
            <a:avLst>
              <a:gd name="adj" fmla="val 51923"/>
            </a:avLst>
          </a:prstGeom>
          <a:gradFill rotWithShape="1">
            <a:gsLst>
              <a:gs pos="0">
                <a:schemeClr val="accent1">
                  <a:gamma/>
                  <a:shade val="46275"/>
                  <a:invGamma/>
                  <a:alpha val="12000"/>
                </a:schemeClr>
              </a:gs>
              <a:gs pos="100000">
                <a:schemeClr val="accent1">
                  <a:alpha val="83000"/>
                </a:schemeClr>
              </a:gs>
            </a:gsLst>
            <a:lin ang="5400000" scaled="1"/>
          </a:gradFill>
          <a:ln w="9525">
            <a:solidFill>
              <a:schemeClr val="tx1"/>
            </a:solidFill>
            <a:round/>
            <a:headEnd/>
            <a:tailEnd/>
          </a:ln>
          <a:effectLst/>
        </p:spPr>
        <p:txBody>
          <a:bodyPr wrap="none" anchor="ctr"/>
          <a:lstStyle/>
          <a:p>
            <a:pPr>
              <a:defRPr/>
            </a:pPr>
            <a:endParaRPr lang="en-US">
              <a:latin typeface="Arial" pitchFamily="34" charset="0"/>
            </a:endParaRPr>
          </a:p>
        </p:txBody>
      </p:sp>
      <p:grpSp>
        <p:nvGrpSpPr>
          <p:cNvPr id="2" name="Group 4"/>
          <p:cNvGrpSpPr>
            <a:grpSpLocks/>
          </p:cNvGrpSpPr>
          <p:nvPr/>
        </p:nvGrpSpPr>
        <p:grpSpPr bwMode="auto">
          <a:xfrm>
            <a:off x="1181100" y="5210175"/>
            <a:ext cx="609600" cy="152400"/>
            <a:chOff x="1344" y="3840"/>
            <a:chExt cx="384" cy="96"/>
          </a:xfrm>
        </p:grpSpPr>
        <p:sp>
          <p:nvSpPr>
            <p:cNvPr id="65690" name="Oval 5"/>
            <p:cNvSpPr>
              <a:spLocks noChangeArrowheads="1"/>
            </p:cNvSpPr>
            <p:nvPr/>
          </p:nvSpPr>
          <p:spPr bwMode="auto">
            <a:xfrm>
              <a:off x="1344" y="3840"/>
              <a:ext cx="192" cy="96"/>
            </a:xfrm>
            <a:prstGeom prst="ellipse">
              <a:avLst/>
            </a:prstGeom>
            <a:solidFill>
              <a:schemeClr val="bg1"/>
            </a:solidFill>
            <a:ln w="9525">
              <a:solidFill>
                <a:schemeClr val="tx1"/>
              </a:solidFill>
              <a:round/>
              <a:headEnd/>
              <a:tailEnd/>
            </a:ln>
          </p:spPr>
          <p:txBody>
            <a:bodyPr wrap="none" anchor="ctr"/>
            <a:lstStyle/>
            <a:p>
              <a:endParaRPr lang="en-US"/>
            </a:p>
          </p:txBody>
        </p:sp>
        <p:sp>
          <p:nvSpPr>
            <p:cNvPr id="65691" name="Oval 6"/>
            <p:cNvSpPr>
              <a:spLocks noChangeArrowheads="1"/>
            </p:cNvSpPr>
            <p:nvPr/>
          </p:nvSpPr>
          <p:spPr bwMode="auto">
            <a:xfrm>
              <a:off x="1536" y="3840"/>
              <a:ext cx="192" cy="96"/>
            </a:xfrm>
            <a:prstGeom prst="ellipse">
              <a:avLst/>
            </a:prstGeom>
            <a:solidFill>
              <a:schemeClr val="bg1"/>
            </a:solidFill>
            <a:ln w="9525">
              <a:solidFill>
                <a:schemeClr val="tx1"/>
              </a:solidFill>
              <a:round/>
              <a:headEnd/>
              <a:tailEnd/>
            </a:ln>
          </p:spPr>
          <p:txBody>
            <a:bodyPr wrap="none" anchor="ctr"/>
            <a:lstStyle/>
            <a:p>
              <a:endParaRPr lang="en-US"/>
            </a:p>
          </p:txBody>
        </p:sp>
      </p:grpSp>
      <p:sp>
        <p:nvSpPr>
          <p:cNvPr id="356359" name="Oval 7"/>
          <p:cNvSpPr>
            <a:spLocks noChangeArrowheads="1"/>
          </p:cNvSpPr>
          <p:nvPr/>
        </p:nvSpPr>
        <p:spPr bwMode="auto">
          <a:xfrm>
            <a:off x="1676400" y="3990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60" name="Oval 8"/>
          <p:cNvSpPr>
            <a:spLocks noChangeArrowheads="1"/>
          </p:cNvSpPr>
          <p:nvPr/>
        </p:nvSpPr>
        <p:spPr bwMode="auto">
          <a:xfrm>
            <a:off x="1828800" y="4295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43" name="Oval 9"/>
          <p:cNvSpPr>
            <a:spLocks noChangeArrowheads="1"/>
          </p:cNvSpPr>
          <p:nvPr/>
        </p:nvSpPr>
        <p:spPr bwMode="auto">
          <a:xfrm>
            <a:off x="1752600" y="4600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62" name="Oval 10"/>
          <p:cNvSpPr>
            <a:spLocks noChangeArrowheads="1"/>
          </p:cNvSpPr>
          <p:nvPr/>
        </p:nvSpPr>
        <p:spPr bwMode="auto">
          <a:xfrm>
            <a:off x="1371600" y="4371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45" name="Oval 11"/>
          <p:cNvSpPr>
            <a:spLocks noChangeArrowheads="1"/>
          </p:cNvSpPr>
          <p:nvPr/>
        </p:nvSpPr>
        <p:spPr bwMode="auto">
          <a:xfrm>
            <a:off x="1524000" y="4143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46" name="Oval 12"/>
          <p:cNvSpPr>
            <a:spLocks noChangeArrowheads="1"/>
          </p:cNvSpPr>
          <p:nvPr/>
        </p:nvSpPr>
        <p:spPr bwMode="auto">
          <a:xfrm>
            <a:off x="1676400" y="4143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47" name="Oval 13"/>
          <p:cNvSpPr>
            <a:spLocks noChangeArrowheads="1"/>
          </p:cNvSpPr>
          <p:nvPr/>
        </p:nvSpPr>
        <p:spPr bwMode="auto">
          <a:xfrm>
            <a:off x="1752600" y="4829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66" name="Oval 14"/>
          <p:cNvSpPr>
            <a:spLocks noChangeArrowheads="1"/>
          </p:cNvSpPr>
          <p:nvPr/>
        </p:nvSpPr>
        <p:spPr bwMode="auto">
          <a:xfrm>
            <a:off x="1828800" y="5057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49" name="Oval 15"/>
          <p:cNvSpPr>
            <a:spLocks noChangeArrowheads="1"/>
          </p:cNvSpPr>
          <p:nvPr/>
        </p:nvSpPr>
        <p:spPr bwMode="auto">
          <a:xfrm>
            <a:off x="1600200" y="5057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50" name="Oval 16"/>
          <p:cNvSpPr>
            <a:spLocks noChangeArrowheads="1"/>
          </p:cNvSpPr>
          <p:nvPr/>
        </p:nvSpPr>
        <p:spPr bwMode="auto">
          <a:xfrm>
            <a:off x="1676400" y="4905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69" name="Oval 17"/>
          <p:cNvSpPr>
            <a:spLocks noChangeArrowheads="1"/>
          </p:cNvSpPr>
          <p:nvPr/>
        </p:nvSpPr>
        <p:spPr bwMode="auto">
          <a:xfrm>
            <a:off x="1676400" y="5133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70" name="Oval 18"/>
          <p:cNvSpPr>
            <a:spLocks noChangeArrowheads="1"/>
          </p:cNvSpPr>
          <p:nvPr/>
        </p:nvSpPr>
        <p:spPr bwMode="auto">
          <a:xfrm>
            <a:off x="1676400" y="4981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53" name="Oval 19"/>
          <p:cNvSpPr>
            <a:spLocks noChangeArrowheads="1"/>
          </p:cNvSpPr>
          <p:nvPr/>
        </p:nvSpPr>
        <p:spPr bwMode="auto">
          <a:xfrm>
            <a:off x="1600200" y="4829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54" name="Oval 20"/>
          <p:cNvSpPr>
            <a:spLocks noChangeArrowheads="1"/>
          </p:cNvSpPr>
          <p:nvPr/>
        </p:nvSpPr>
        <p:spPr bwMode="auto">
          <a:xfrm>
            <a:off x="1524000" y="4676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73" name="Oval 21"/>
          <p:cNvSpPr>
            <a:spLocks noChangeArrowheads="1"/>
          </p:cNvSpPr>
          <p:nvPr/>
        </p:nvSpPr>
        <p:spPr bwMode="auto">
          <a:xfrm>
            <a:off x="1524000" y="4676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56" name="Oval 22"/>
          <p:cNvSpPr>
            <a:spLocks noChangeArrowheads="1"/>
          </p:cNvSpPr>
          <p:nvPr/>
        </p:nvSpPr>
        <p:spPr bwMode="auto">
          <a:xfrm>
            <a:off x="1600200" y="4524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75" name="Oval 23"/>
          <p:cNvSpPr>
            <a:spLocks noChangeArrowheads="1"/>
          </p:cNvSpPr>
          <p:nvPr/>
        </p:nvSpPr>
        <p:spPr bwMode="auto">
          <a:xfrm>
            <a:off x="1752600" y="4448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58" name="Oval 24"/>
          <p:cNvSpPr>
            <a:spLocks noChangeArrowheads="1"/>
          </p:cNvSpPr>
          <p:nvPr/>
        </p:nvSpPr>
        <p:spPr bwMode="auto">
          <a:xfrm>
            <a:off x="1676400" y="4676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59" name="Oval 25"/>
          <p:cNvSpPr>
            <a:spLocks noChangeArrowheads="1"/>
          </p:cNvSpPr>
          <p:nvPr/>
        </p:nvSpPr>
        <p:spPr bwMode="auto">
          <a:xfrm>
            <a:off x="1600200" y="4448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60" name="Oval 26"/>
          <p:cNvSpPr>
            <a:spLocks noChangeArrowheads="1"/>
          </p:cNvSpPr>
          <p:nvPr/>
        </p:nvSpPr>
        <p:spPr bwMode="auto">
          <a:xfrm>
            <a:off x="1676400" y="4524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61" name="Oval 27"/>
          <p:cNvSpPr>
            <a:spLocks noChangeArrowheads="1"/>
          </p:cNvSpPr>
          <p:nvPr/>
        </p:nvSpPr>
        <p:spPr bwMode="auto">
          <a:xfrm>
            <a:off x="1524000" y="4295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62" name="Oval 28"/>
          <p:cNvSpPr>
            <a:spLocks noChangeArrowheads="1"/>
          </p:cNvSpPr>
          <p:nvPr/>
        </p:nvSpPr>
        <p:spPr bwMode="auto">
          <a:xfrm>
            <a:off x="1600200" y="4143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63" name="Oval 29"/>
          <p:cNvSpPr>
            <a:spLocks noChangeArrowheads="1"/>
          </p:cNvSpPr>
          <p:nvPr/>
        </p:nvSpPr>
        <p:spPr bwMode="auto">
          <a:xfrm>
            <a:off x="1752600" y="4067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64" name="Oval 30"/>
          <p:cNvSpPr>
            <a:spLocks noChangeArrowheads="1"/>
          </p:cNvSpPr>
          <p:nvPr/>
        </p:nvSpPr>
        <p:spPr bwMode="auto">
          <a:xfrm>
            <a:off x="1676400" y="4295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65" name="Oval 31"/>
          <p:cNvSpPr>
            <a:spLocks noChangeArrowheads="1"/>
          </p:cNvSpPr>
          <p:nvPr/>
        </p:nvSpPr>
        <p:spPr bwMode="auto">
          <a:xfrm>
            <a:off x="1524000" y="4067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84" name="Oval 32"/>
          <p:cNvSpPr>
            <a:spLocks noChangeArrowheads="1"/>
          </p:cNvSpPr>
          <p:nvPr/>
        </p:nvSpPr>
        <p:spPr bwMode="auto">
          <a:xfrm>
            <a:off x="1600200" y="3990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85" name="Oval 33"/>
          <p:cNvSpPr>
            <a:spLocks noChangeArrowheads="1"/>
          </p:cNvSpPr>
          <p:nvPr/>
        </p:nvSpPr>
        <p:spPr bwMode="auto">
          <a:xfrm>
            <a:off x="1447800" y="3914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68" name="Oval 34"/>
          <p:cNvSpPr>
            <a:spLocks noChangeArrowheads="1"/>
          </p:cNvSpPr>
          <p:nvPr/>
        </p:nvSpPr>
        <p:spPr bwMode="auto">
          <a:xfrm>
            <a:off x="1524000" y="3762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87" name="Oval 35"/>
          <p:cNvSpPr>
            <a:spLocks noChangeArrowheads="1"/>
          </p:cNvSpPr>
          <p:nvPr/>
        </p:nvSpPr>
        <p:spPr bwMode="auto">
          <a:xfrm>
            <a:off x="1676400" y="3686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70" name="Oval 36"/>
          <p:cNvSpPr>
            <a:spLocks noChangeArrowheads="1"/>
          </p:cNvSpPr>
          <p:nvPr/>
        </p:nvSpPr>
        <p:spPr bwMode="auto">
          <a:xfrm>
            <a:off x="1600200" y="3914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89" name="Oval 37"/>
          <p:cNvSpPr>
            <a:spLocks noChangeArrowheads="1"/>
          </p:cNvSpPr>
          <p:nvPr/>
        </p:nvSpPr>
        <p:spPr bwMode="auto">
          <a:xfrm>
            <a:off x="1828800" y="5210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90" name="Oval 38"/>
          <p:cNvSpPr>
            <a:spLocks noChangeArrowheads="1"/>
          </p:cNvSpPr>
          <p:nvPr/>
        </p:nvSpPr>
        <p:spPr bwMode="auto">
          <a:xfrm>
            <a:off x="1676400" y="4752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91" name="Oval 39"/>
          <p:cNvSpPr>
            <a:spLocks noChangeArrowheads="1"/>
          </p:cNvSpPr>
          <p:nvPr/>
        </p:nvSpPr>
        <p:spPr bwMode="auto">
          <a:xfrm>
            <a:off x="1752600" y="5057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92" name="Oval 40"/>
          <p:cNvSpPr>
            <a:spLocks noChangeArrowheads="1"/>
          </p:cNvSpPr>
          <p:nvPr/>
        </p:nvSpPr>
        <p:spPr bwMode="auto">
          <a:xfrm>
            <a:off x="1524000" y="4143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93" name="Oval 41"/>
          <p:cNvSpPr>
            <a:spLocks noChangeArrowheads="1"/>
          </p:cNvSpPr>
          <p:nvPr/>
        </p:nvSpPr>
        <p:spPr bwMode="auto">
          <a:xfrm>
            <a:off x="1676400" y="4448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76" name="Oval 42"/>
          <p:cNvSpPr>
            <a:spLocks noChangeArrowheads="1"/>
          </p:cNvSpPr>
          <p:nvPr/>
        </p:nvSpPr>
        <p:spPr bwMode="auto">
          <a:xfrm>
            <a:off x="1600200" y="4752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95" name="Oval 43"/>
          <p:cNvSpPr>
            <a:spLocks noChangeArrowheads="1"/>
          </p:cNvSpPr>
          <p:nvPr/>
        </p:nvSpPr>
        <p:spPr bwMode="auto">
          <a:xfrm>
            <a:off x="1219200" y="4524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78" name="Oval 44"/>
          <p:cNvSpPr>
            <a:spLocks noChangeArrowheads="1"/>
          </p:cNvSpPr>
          <p:nvPr/>
        </p:nvSpPr>
        <p:spPr bwMode="auto">
          <a:xfrm>
            <a:off x="1371600" y="4295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79" name="Oval 45"/>
          <p:cNvSpPr>
            <a:spLocks noChangeArrowheads="1"/>
          </p:cNvSpPr>
          <p:nvPr/>
        </p:nvSpPr>
        <p:spPr bwMode="auto">
          <a:xfrm>
            <a:off x="1524000" y="4295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80" name="Oval 46"/>
          <p:cNvSpPr>
            <a:spLocks noChangeArrowheads="1"/>
          </p:cNvSpPr>
          <p:nvPr/>
        </p:nvSpPr>
        <p:spPr bwMode="auto">
          <a:xfrm>
            <a:off x="1600200" y="4981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399" name="Oval 47"/>
          <p:cNvSpPr>
            <a:spLocks noChangeArrowheads="1"/>
          </p:cNvSpPr>
          <p:nvPr/>
        </p:nvSpPr>
        <p:spPr bwMode="auto">
          <a:xfrm>
            <a:off x="1676400" y="5210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82" name="Oval 48"/>
          <p:cNvSpPr>
            <a:spLocks noChangeArrowheads="1"/>
          </p:cNvSpPr>
          <p:nvPr/>
        </p:nvSpPr>
        <p:spPr bwMode="auto">
          <a:xfrm>
            <a:off x="1447800" y="5210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83" name="Oval 49"/>
          <p:cNvSpPr>
            <a:spLocks noChangeArrowheads="1"/>
          </p:cNvSpPr>
          <p:nvPr/>
        </p:nvSpPr>
        <p:spPr bwMode="auto">
          <a:xfrm>
            <a:off x="1524000" y="5057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02" name="Oval 50"/>
          <p:cNvSpPr>
            <a:spLocks noChangeArrowheads="1"/>
          </p:cNvSpPr>
          <p:nvPr/>
        </p:nvSpPr>
        <p:spPr bwMode="auto">
          <a:xfrm>
            <a:off x="1524000" y="5286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03" name="Oval 51"/>
          <p:cNvSpPr>
            <a:spLocks noChangeArrowheads="1"/>
          </p:cNvSpPr>
          <p:nvPr/>
        </p:nvSpPr>
        <p:spPr bwMode="auto">
          <a:xfrm>
            <a:off x="1524000" y="5133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86" name="Oval 52"/>
          <p:cNvSpPr>
            <a:spLocks noChangeArrowheads="1"/>
          </p:cNvSpPr>
          <p:nvPr/>
        </p:nvSpPr>
        <p:spPr bwMode="auto">
          <a:xfrm>
            <a:off x="1447800" y="4981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87" name="Oval 53"/>
          <p:cNvSpPr>
            <a:spLocks noChangeArrowheads="1"/>
          </p:cNvSpPr>
          <p:nvPr/>
        </p:nvSpPr>
        <p:spPr bwMode="auto">
          <a:xfrm>
            <a:off x="1371600" y="4829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06" name="Oval 54"/>
          <p:cNvSpPr>
            <a:spLocks noChangeArrowheads="1"/>
          </p:cNvSpPr>
          <p:nvPr/>
        </p:nvSpPr>
        <p:spPr bwMode="auto">
          <a:xfrm>
            <a:off x="1371600" y="4829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89" name="Oval 55"/>
          <p:cNvSpPr>
            <a:spLocks noChangeArrowheads="1"/>
          </p:cNvSpPr>
          <p:nvPr/>
        </p:nvSpPr>
        <p:spPr bwMode="auto">
          <a:xfrm>
            <a:off x="1447800" y="4676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08" name="Oval 56"/>
          <p:cNvSpPr>
            <a:spLocks noChangeArrowheads="1"/>
          </p:cNvSpPr>
          <p:nvPr/>
        </p:nvSpPr>
        <p:spPr bwMode="auto">
          <a:xfrm>
            <a:off x="1600200" y="4600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91" name="Oval 57"/>
          <p:cNvSpPr>
            <a:spLocks noChangeArrowheads="1"/>
          </p:cNvSpPr>
          <p:nvPr/>
        </p:nvSpPr>
        <p:spPr bwMode="auto">
          <a:xfrm>
            <a:off x="1524000" y="4829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92" name="Oval 58"/>
          <p:cNvSpPr>
            <a:spLocks noChangeArrowheads="1"/>
          </p:cNvSpPr>
          <p:nvPr/>
        </p:nvSpPr>
        <p:spPr bwMode="auto">
          <a:xfrm>
            <a:off x="1447800" y="4600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93" name="Oval 59"/>
          <p:cNvSpPr>
            <a:spLocks noChangeArrowheads="1"/>
          </p:cNvSpPr>
          <p:nvPr/>
        </p:nvSpPr>
        <p:spPr bwMode="auto">
          <a:xfrm>
            <a:off x="1524000" y="4676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94" name="Oval 60"/>
          <p:cNvSpPr>
            <a:spLocks noChangeArrowheads="1"/>
          </p:cNvSpPr>
          <p:nvPr/>
        </p:nvSpPr>
        <p:spPr bwMode="auto">
          <a:xfrm>
            <a:off x="1371600" y="4448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95" name="Oval 61"/>
          <p:cNvSpPr>
            <a:spLocks noChangeArrowheads="1"/>
          </p:cNvSpPr>
          <p:nvPr/>
        </p:nvSpPr>
        <p:spPr bwMode="auto">
          <a:xfrm>
            <a:off x="1447800" y="4295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96" name="Oval 62"/>
          <p:cNvSpPr>
            <a:spLocks noChangeArrowheads="1"/>
          </p:cNvSpPr>
          <p:nvPr/>
        </p:nvSpPr>
        <p:spPr bwMode="auto">
          <a:xfrm>
            <a:off x="1600200" y="4219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97" name="Oval 63"/>
          <p:cNvSpPr>
            <a:spLocks noChangeArrowheads="1"/>
          </p:cNvSpPr>
          <p:nvPr/>
        </p:nvSpPr>
        <p:spPr bwMode="auto">
          <a:xfrm>
            <a:off x="1524000" y="4448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598" name="Oval 64"/>
          <p:cNvSpPr>
            <a:spLocks noChangeArrowheads="1"/>
          </p:cNvSpPr>
          <p:nvPr/>
        </p:nvSpPr>
        <p:spPr bwMode="auto">
          <a:xfrm>
            <a:off x="1371600" y="4219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17" name="Oval 65"/>
          <p:cNvSpPr>
            <a:spLocks noChangeArrowheads="1"/>
          </p:cNvSpPr>
          <p:nvPr/>
        </p:nvSpPr>
        <p:spPr bwMode="auto">
          <a:xfrm>
            <a:off x="1447800" y="4143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18" name="Oval 66"/>
          <p:cNvSpPr>
            <a:spLocks noChangeArrowheads="1"/>
          </p:cNvSpPr>
          <p:nvPr/>
        </p:nvSpPr>
        <p:spPr bwMode="auto">
          <a:xfrm>
            <a:off x="1295400" y="4067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01" name="Oval 67"/>
          <p:cNvSpPr>
            <a:spLocks noChangeArrowheads="1"/>
          </p:cNvSpPr>
          <p:nvPr/>
        </p:nvSpPr>
        <p:spPr bwMode="auto">
          <a:xfrm>
            <a:off x="1371600" y="3914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20" name="Oval 68"/>
          <p:cNvSpPr>
            <a:spLocks noChangeArrowheads="1"/>
          </p:cNvSpPr>
          <p:nvPr/>
        </p:nvSpPr>
        <p:spPr bwMode="auto">
          <a:xfrm>
            <a:off x="1524000" y="3838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03" name="Oval 69"/>
          <p:cNvSpPr>
            <a:spLocks noChangeArrowheads="1"/>
          </p:cNvSpPr>
          <p:nvPr/>
        </p:nvSpPr>
        <p:spPr bwMode="auto">
          <a:xfrm>
            <a:off x="1447800" y="4067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22" name="Oval 70"/>
          <p:cNvSpPr>
            <a:spLocks noChangeArrowheads="1"/>
          </p:cNvSpPr>
          <p:nvPr/>
        </p:nvSpPr>
        <p:spPr bwMode="auto">
          <a:xfrm>
            <a:off x="1676400" y="5362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23" name="Oval 71"/>
          <p:cNvSpPr>
            <a:spLocks noChangeArrowheads="1"/>
          </p:cNvSpPr>
          <p:nvPr/>
        </p:nvSpPr>
        <p:spPr bwMode="auto">
          <a:xfrm>
            <a:off x="1524000" y="4905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24" name="Oval 72"/>
          <p:cNvSpPr>
            <a:spLocks noChangeArrowheads="1"/>
          </p:cNvSpPr>
          <p:nvPr/>
        </p:nvSpPr>
        <p:spPr bwMode="auto">
          <a:xfrm>
            <a:off x="1600200" y="5210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25" name="Oval 73"/>
          <p:cNvSpPr>
            <a:spLocks noChangeArrowheads="1"/>
          </p:cNvSpPr>
          <p:nvPr/>
        </p:nvSpPr>
        <p:spPr bwMode="auto">
          <a:xfrm>
            <a:off x="1371600" y="3990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26" name="Oval 74"/>
          <p:cNvSpPr>
            <a:spLocks noChangeArrowheads="1"/>
          </p:cNvSpPr>
          <p:nvPr/>
        </p:nvSpPr>
        <p:spPr bwMode="auto">
          <a:xfrm>
            <a:off x="1524000" y="4295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09" name="Oval 75"/>
          <p:cNvSpPr>
            <a:spLocks noChangeArrowheads="1"/>
          </p:cNvSpPr>
          <p:nvPr/>
        </p:nvSpPr>
        <p:spPr bwMode="auto">
          <a:xfrm>
            <a:off x="1447800" y="4600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28" name="Oval 76"/>
          <p:cNvSpPr>
            <a:spLocks noChangeArrowheads="1"/>
          </p:cNvSpPr>
          <p:nvPr/>
        </p:nvSpPr>
        <p:spPr bwMode="auto">
          <a:xfrm>
            <a:off x="1066800" y="4371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11" name="Oval 77"/>
          <p:cNvSpPr>
            <a:spLocks noChangeArrowheads="1"/>
          </p:cNvSpPr>
          <p:nvPr/>
        </p:nvSpPr>
        <p:spPr bwMode="auto">
          <a:xfrm>
            <a:off x="1219200" y="4143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12" name="Oval 78"/>
          <p:cNvSpPr>
            <a:spLocks noChangeArrowheads="1"/>
          </p:cNvSpPr>
          <p:nvPr/>
        </p:nvSpPr>
        <p:spPr bwMode="auto">
          <a:xfrm>
            <a:off x="1371600" y="4143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13" name="Oval 79"/>
          <p:cNvSpPr>
            <a:spLocks noChangeArrowheads="1"/>
          </p:cNvSpPr>
          <p:nvPr/>
        </p:nvSpPr>
        <p:spPr bwMode="auto">
          <a:xfrm>
            <a:off x="1447800" y="4829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32" name="Oval 80"/>
          <p:cNvSpPr>
            <a:spLocks noChangeArrowheads="1"/>
          </p:cNvSpPr>
          <p:nvPr/>
        </p:nvSpPr>
        <p:spPr bwMode="auto">
          <a:xfrm>
            <a:off x="1524000" y="5057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15" name="Oval 81"/>
          <p:cNvSpPr>
            <a:spLocks noChangeArrowheads="1"/>
          </p:cNvSpPr>
          <p:nvPr/>
        </p:nvSpPr>
        <p:spPr bwMode="auto">
          <a:xfrm>
            <a:off x="1295400" y="5057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16" name="Oval 82"/>
          <p:cNvSpPr>
            <a:spLocks noChangeArrowheads="1"/>
          </p:cNvSpPr>
          <p:nvPr/>
        </p:nvSpPr>
        <p:spPr bwMode="auto">
          <a:xfrm>
            <a:off x="1371600" y="4905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35" name="Oval 83"/>
          <p:cNvSpPr>
            <a:spLocks noChangeArrowheads="1"/>
          </p:cNvSpPr>
          <p:nvPr/>
        </p:nvSpPr>
        <p:spPr bwMode="auto">
          <a:xfrm>
            <a:off x="1371600" y="5133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36" name="Oval 84"/>
          <p:cNvSpPr>
            <a:spLocks noChangeArrowheads="1"/>
          </p:cNvSpPr>
          <p:nvPr/>
        </p:nvSpPr>
        <p:spPr bwMode="auto">
          <a:xfrm>
            <a:off x="1371600" y="49815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19" name="Oval 85"/>
          <p:cNvSpPr>
            <a:spLocks noChangeArrowheads="1"/>
          </p:cNvSpPr>
          <p:nvPr/>
        </p:nvSpPr>
        <p:spPr bwMode="auto">
          <a:xfrm>
            <a:off x="1295400" y="4829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20" name="Oval 86"/>
          <p:cNvSpPr>
            <a:spLocks noChangeArrowheads="1"/>
          </p:cNvSpPr>
          <p:nvPr/>
        </p:nvSpPr>
        <p:spPr bwMode="auto">
          <a:xfrm>
            <a:off x="1219200" y="4676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39" name="Oval 87"/>
          <p:cNvSpPr>
            <a:spLocks noChangeArrowheads="1"/>
          </p:cNvSpPr>
          <p:nvPr/>
        </p:nvSpPr>
        <p:spPr bwMode="auto">
          <a:xfrm>
            <a:off x="1219200" y="4676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22" name="Oval 88"/>
          <p:cNvSpPr>
            <a:spLocks noChangeArrowheads="1"/>
          </p:cNvSpPr>
          <p:nvPr/>
        </p:nvSpPr>
        <p:spPr bwMode="auto">
          <a:xfrm>
            <a:off x="1295400" y="4524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41" name="Oval 89"/>
          <p:cNvSpPr>
            <a:spLocks noChangeArrowheads="1"/>
          </p:cNvSpPr>
          <p:nvPr/>
        </p:nvSpPr>
        <p:spPr bwMode="auto">
          <a:xfrm>
            <a:off x="1447800" y="4448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24" name="Oval 90"/>
          <p:cNvSpPr>
            <a:spLocks noChangeArrowheads="1"/>
          </p:cNvSpPr>
          <p:nvPr/>
        </p:nvSpPr>
        <p:spPr bwMode="auto">
          <a:xfrm>
            <a:off x="1371600" y="4676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25" name="Oval 91"/>
          <p:cNvSpPr>
            <a:spLocks noChangeArrowheads="1"/>
          </p:cNvSpPr>
          <p:nvPr/>
        </p:nvSpPr>
        <p:spPr bwMode="auto">
          <a:xfrm>
            <a:off x="1295400" y="4448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26" name="Oval 92"/>
          <p:cNvSpPr>
            <a:spLocks noChangeArrowheads="1"/>
          </p:cNvSpPr>
          <p:nvPr/>
        </p:nvSpPr>
        <p:spPr bwMode="auto">
          <a:xfrm>
            <a:off x="1371600" y="4524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27" name="Oval 93"/>
          <p:cNvSpPr>
            <a:spLocks noChangeArrowheads="1"/>
          </p:cNvSpPr>
          <p:nvPr/>
        </p:nvSpPr>
        <p:spPr bwMode="auto">
          <a:xfrm>
            <a:off x="1219200" y="4295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28" name="Oval 94"/>
          <p:cNvSpPr>
            <a:spLocks noChangeArrowheads="1"/>
          </p:cNvSpPr>
          <p:nvPr/>
        </p:nvSpPr>
        <p:spPr bwMode="auto">
          <a:xfrm>
            <a:off x="1295400" y="4143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29" name="Oval 95"/>
          <p:cNvSpPr>
            <a:spLocks noChangeArrowheads="1"/>
          </p:cNvSpPr>
          <p:nvPr/>
        </p:nvSpPr>
        <p:spPr bwMode="auto">
          <a:xfrm>
            <a:off x="1447800" y="4067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30" name="Oval 96"/>
          <p:cNvSpPr>
            <a:spLocks noChangeArrowheads="1"/>
          </p:cNvSpPr>
          <p:nvPr/>
        </p:nvSpPr>
        <p:spPr bwMode="auto">
          <a:xfrm>
            <a:off x="1371600" y="4295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31" name="Oval 97"/>
          <p:cNvSpPr>
            <a:spLocks noChangeArrowheads="1"/>
          </p:cNvSpPr>
          <p:nvPr/>
        </p:nvSpPr>
        <p:spPr bwMode="auto">
          <a:xfrm>
            <a:off x="1219200" y="4067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50" name="Oval 98"/>
          <p:cNvSpPr>
            <a:spLocks noChangeArrowheads="1"/>
          </p:cNvSpPr>
          <p:nvPr/>
        </p:nvSpPr>
        <p:spPr bwMode="auto">
          <a:xfrm>
            <a:off x="1295400" y="3990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51" name="Oval 99"/>
          <p:cNvSpPr>
            <a:spLocks noChangeArrowheads="1"/>
          </p:cNvSpPr>
          <p:nvPr/>
        </p:nvSpPr>
        <p:spPr bwMode="auto">
          <a:xfrm>
            <a:off x="1143000" y="3914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34" name="Oval 100"/>
          <p:cNvSpPr>
            <a:spLocks noChangeArrowheads="1"/>
          </p:cNvSpPr>
          <p:nvPr/>
        </p:nvSpPr>
        <p:spPr bwMode="auto">
          <a:xfrm>
            <a:off x="1219200" y="37623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53" name="Oval 101"/>
          <p:cNvSpPr>
            <a:spLocks noChangeArrowheads="1"/>
          </p:cNvSpPr>
          <p:nvPr/>
        </p:nvSpPr>
        <p:spPr bwMode="auto">
          <a:xfrm>
            <a:off x="1371600" y="3686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36" name="Oval 102"/>
          <p:cNvSpPr>
            <a:spLocks noChangeArrowheads="1"/>
          </p:cNvSpPr>
          <p:nvPr/>
        </p:nvSpPr>
        <p:spPr bwMode="auto">
          <a:xfrm>
            <a:off x="1295400" y="3914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55" name="Oval 103"/>
          <p:cNvSpPr>
            <a:spLocks noChangeArrowheads="1"/>
          </p:cNvSpPr>
          <p:nvPr/>
        </p:nvSpPr>
        <p:spPr bwMode="auto">
          <a:xfrm>
            <a:off x="1524000" y="52101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56" name="Oval 104"/>
          <p:cNvSpPr>
            <a:spLocks noChangeArrowheads="1"/>
          </p:cNvSpPr>
          <p:nvPr/>
        </p:nvSpPr>
        <p:spPr bwMode="auto">
          <a:xfrm>
            <a:off x="1371600" y="47529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356457" name="Oval 105"/>
          <p:cNvSpPr>
            <a:spLocks noChangeArrowheads="1"/>
          </p:cNvSpPr>
          <p:nvPr/>
        </p:nvSpPr>
        <p:spPr bwMode="auto">
          <a:xfrm>
            <a:off x="1447800" y="5057775"/>
            <a:ext cx="76200" cy="76200"/>
          </a:xfrm>
          <a:prstGeom prst="ellipse">
            <a:avLst/>
          </a:prstGeom>
          <a:solidFill>
            <a:schemeClr val="bg1"/>
          </a:solidFill>
          <a:ln w="9525">
            <a:solidFill>
              <a:schemeClr val="tx1"/>
            </a:solidFill>
            <a:round/>
            <a:headEnd/>
            <a:tailEnd/>
          </a:ln>
        </p:spPr>
        <p:txBody>
          <a:bodyPr wrap="none" anchor="ctr"/>
          <a:lstStyle/>
          <a:p>
            <a:endParaRPr lang="en-US"/>
          </a:p>
        </p:txBody>
      </p:sp>
      <p:sp>
        <p:nvSpPr>
          <p:cNvPr id="65640" name="Line 106"/>
          <p:cNvSpPr>
            <a:spLocks noChangeShapeType="1"/>
          </p:cNvSpPr>
          <p:nvPr/>
        </p:nvSpPr>
        <p:spPr bwMode="auto">
          <a:xfrm>
            <a:off x="1485900" y="3228975"/>
            <a:ext cx="0" cy="2057400"/>
          </a:xfrm>
          <a:prstGeom prst="line">
            <a:avLst/>
          </a:prstGeom>
          <a:noFill/>
          <a:ln w="19050">
            <a:solidFill>
              <a:schemeClr val="tx1"/>
            </a:solidFill>
            <a:round/>
            <a:headEnd/>
            <a:tailEnd/>
          </a:ln>
        </p:spPr>
        <p:txBody>
          <a:bodyPr/>
          <a:lstStyle/>
          <a:p>
            <a:endParaRPr lang="en-US"/>
          </a:p>
        </p:txBody>
      </p:sp>
      <p:sp>
        <p:nvSpPr>
          <p:cNvPr id="356459" name="Text Box 107"/>
          <p:cNvSpPr txBox="1">
            <a:spLocks noChangeArrowheads="1"/>
          </p:cNvSpPr>
          <p:nvPr/>
        </p:nvSpPr>
        <p:spPr bwMode="auto">
          <a:xfrm>
            <a:off x="3276600" y="1965325"/>
            <a:ext cx="1828800" cy="730250"/>
          </a:xfrm>
          <a:prstGeom prst="rect">
            <a:avLst/>
          </a:prstGeom>
          <a:noFill/>
          <a:ln w="9525">
            <a:noFill/>
            <a:miter lim="800000"/>
            <a:headEnd/>
            <a:tailEnd/>
          </a:ln>
        </p:spPr>
        <p:txBody>
          <a:bodyPr>
            <a:spAutoFit/>
          </a:bodyPr>
          <a:lstStyle/>
          <a:p>
            <a:pPr>
              <a:spcBef>
                <a:spcPct val="50000"/>
              </a:spcBef>
            </a:pPr>
            <a:r>
              <a:rPr lang="en-US" sz="1400" b="1">
                <a:solidFill>
                  <a:srgbClr val="0000FF"/>
                </a:solidFill>
              </a:rPr>
              <a:t>Polymer Grade </a:t>
            </a:r>
            <a:r>
              <a:rPr lang="en-US" sz="1400" b="1">
                <a:solidFill>
                  <a:srgbClr val="0000FF"/>
                </a:solidFill>
                <a:latin typeface="Tahoma" pitchFamily="34" charset="0"/>
              </a:rPr>
              <a:t>BioIsoprene</a:t>
            </a:r>
            <a:r>
              <a:rPr lang="en-US" sz="1400" b="1" baseline="30000">
                <a:solidFill>
                  <a:srgbClr val="0000FF"/>
                </a:solidFill>
                <a:latin typeface="Tahoma" pitchFamily="34" charset="0"/>
              </a:rPr>
              <a:t>®</a:t>
            </a:r>
            <a:r>
              <a:rPr lang="en-US" sz="1400" b="1">
                <a:solidFill>
                  <a:srgbClr val="0000FF"/>
                </a:solidFill>
              </a:rPr>
              <a:t> Product</a:t>
            </a:r>
          </a:p>
        </p:txBody>
      </p:sp>
      <p:grpSp>
        <p:nvGrpSpPr>
          <p:cNvPr id="3" name="Group 108"/>
          <p:cNvGrpSpPr>
            <a:grpSpLocks/>
          </p:cNvGrpSpPr>
          <p:nvPr/>
        </p:nvGrpSpPr>
        <p:grpSpPr bwMode="auto">
          <a:xfrm>
            <a:off x="1600200" y="2085975"/>
            <a:ext cx="1905000" cy="1676400"/>
            <a:chOff x="2592" y="1296"/>
            <a:chExt cx="1200" cy="1056"/>
          </a:xfrm>
        </p:grpSpPr>
        <p:sp>
          <p:nvSpPr>
            <p:cNvPr id="65675" name="AutoShape 109"/>
            <p:cNvSpPr>
              <a:spLocks noChangeArrowheads="1"/>
            </p:cNvSpPr>
            <p:nvPr/>
          </p:nvSpPr>
          <p:spPr bwMode="auto">
            <a:xfrm rot="5400000">
              <a:off x="3144" y="1416"/>
              <a:ext cx="144" cy="96"/>
            </a:xfrm>
            <a:prstGeom prst="triangle">
              <a:avLst>
                <a:gd name="adj" fmla="val 50000"/>
              </a:avLst>
            </a:prstGeom>
            <a:solidFill>
              <a:schemeClr val="tx1"/>
            </a:solidFill>
            <a:ln w="9525">
              <a:solidFill>
                <a:schemeClr val="tx1"/>
              </a:solidFill>
              <a:miter lim="800000"/>
              <a:headEnd/>
              <a:tailEnd/>
            </a:ln>
          </p:spPr>
          <p:txBody>
            <a:bodyPr wrap="none" anchor="ctr"/>
            <a:lstStyle/>
            <a:p>
              <a:endParaRPr lang="en-US"/>
            </a:p>
          </p:txBody>
        </p:sp>
        <p:sp>
          <p:nvSpPr>
            <p:cNvPr id="65676" name="Line 110"/>
            <p:cNvSpPr>
              <a:spLocks noChangeShapeType="1"/>
            </p:cNvSpPr>
            <p:nvPr/>
          </p:nvSpPr>
          <p:spPr bwMode="auto">
            <a:xfrm flipV="1">
              <a:off x="2688" y="2016"/>
              <a:ext cx="0" cy="336"/>
            </a:xfrm>
            <a:prstGeom prst="line">
              <a:avLst/>
            </a:prstGeom>
            <a:noFill/>
            <a:ln w="9525">
              <a:solidFill>
                <a:schemeClr val="tx1"/>
              </a:solidFill>
              <a:round/>
              <a:headEnd/>
              <a:tailEnd/>
            </a:ln>
          </p:spPr>
          <p:txBody>
            <a:bodyPr/>
            <a:lstStyle/>
            <a:p>
              <a:endParaRPr lang="en-US"/>
            </a:p>
          </p:txBody>
        </p:sp>
        <p:sp>
          <p:nvSpPr>
            <p:cNvPr id="65677" name="Line 111"/>
            <p:cNvSpPr>
              <a:spLocks noChangeShapeType="1"/>
            </p:cNvSpPr>
            <p:nvPr/>
          </p:nvSpPr>
          <p:spPr bwMode="auto">
            <a:xfrm flipV="1">
              <a:off x="2640" y="2016"/>
              <a:ext cx="0" cy="336"/>
            </a:xfrm>
            <a:prstGeom prst="line">
              <a:avLst/>
            </a:prstGeom>
            <a:noFill/>
            <a:ln w="9525">
              <a:solidFill>
                <a:schemeClr val="tx1"/>
              </a:solidFill>
              <a:round/>
              <a:headEnd/>
              <a:tailEnd/>
            </a:ln>
          </p:spPr>
          <p:txBody>
            <a:bodyPr/>
            <a:lstStyle/>
            <a:p>
              <a:endParaRPr lang="en-US"/>
            </a:p>
          </p:txBody>
        </p:sp>
        <p:sp>
          <p:nvSpPr>
            <p:cNvPr id="65678" name="AutoShape 112"/>
            <p:cNvSpPr>
              <a:spLocks noChangeArrowheads="1"/>
            </p:cNvSpPr>
            <p:nvPr/>
          </p:nvSpPr>
          <p:spPr bwMode="auto">
            <a:xfrm>
              <a:off x="2592" y="1824"/>
              <a:ext cx="144" cy="288"/>
            </a:xfrm>
            <a:prstGeom prst="can">
              <a:avLst>
                <a:gd name="adj" fmla="val 50000"/>
              </a:avLst>
            </a:prstGeom>
            <a:solidFill>
              <a:schemeClr val="accent1"/>
            </a:solidFill>
            <a:ln w="9525">
              <a:solidFill>
                <a:schemeClr val="tx1"/>
              </a:solidFill>
              <a:round/>
              <a:headEnd/>
              <a:tailEnd/>
            </a:ln>
          </p:spPr>
          <p:txBody>
            <a:bodyPr wrap="none" anchor="ctr"/>
            <a:lstStyle/>
            <a:p>
              <a:endParaRPr lang="en-US"/>
            </a:p>
          </p:txBody>
        </p:sp>
        <p:grpSp>
          <p:nvGrpSpPr>
            <p:cNvPr id="4" name="Group 113"/>
            <p:cNvGrpSpPr>
              <a:grpSpLocks/>
            </p:cNvGrpSpPr>
            <p:nvPr/>
          </p:nvGrpSpPr>
          <p:grpSpPr bwMode="auto">
            <a:xfrm>
              <a:off x="3024" y="1296"/>
              <a:ext cx="288" cy="480"/>
              <a:chOff x="3024" y="1296"/>
              <a:chExt cx="288" cy="480"/>
            </a:xfrm>
          </p:grpSpPr>
          <p:sp>
            <p:nvSpPr>
              <p:cNvPr id="65688" name="Rectangle 114"/>
              <p:cNvSpPr>
                <a:spLocks noChangeArrowheads="1"/>
              </p:cNvSpPr>
              <p:nvPr/>
            </p:nvSpPr>
            <p:spPr bwMode="auto">
              <a:xfrm>
                <a:off x="3072" y="1344"/>
                <a:ext cx="192" cy="432"/>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65689" name="Rectangle 115"/>
              <p:cNvSpPr>
                <a:spLocks noChangeArrowheads="1"/>
              </p:cNvSpPr>
              <p:nvPr/>
            </p:nvSpPr>
            <p:spPr bwMode="auto">
              <a:xfrm>
                <a:off x="3024" y="1296"/>
                <a:ext cx="288" cy="96"/>
              </a:xfrm>
              <a:prstGeom prst="rect">
                <a:avLst/>
              </a:prstGeom>
              <a:solidFill>
                <a:schemeClr val="tx1"/>
              </a:solidFill>
              <a:ln w="9525">
                <a:solidFill>
                  <a:schemeClr val="tx1"/>
                </a:solidFill>
                <a:miter lim="800000"/>
                <a:headEnd/>
                <a:tailEnd/>
              </a:ln>
            </p:spPr>
            <p:txBody>
              <a:bodyPr wrap="none" anchor="ctr"/>
              <a:lstStyle/>
              <a:p>
                <a:endParaRPr lang="en-US"/>
              </a:p>
            </p:txBody>
          </p:sp>
        </p:grpSp>
        <p:grpSp>
          <p:nvGrpSpPr>
            <p:cNvPr id="5" name="Group 116"/>
            <p:cNvGrpSpPr>
              <a:grpSpLocks/>
            </p:cNvGrpSpPr>
            <p:nvPr/>
          </p:nvGrpSpPr>
          <p:grpSpPr bwMode="auto">
            <a:xfrm>
              <a:off x="3408" y="1296"/>
              <a:ext cx="288" cy="480"/>
              <a:chOff x="3024" y="1296"/>
              <a:chExt cx="288" cy="480"/>
            </a:xfrm>
          </p:grpSpPr>
          <p:sp>
            <p:nvSpPr>
              <p:cNvPr id="65686" name="Rectangle 117"/>
              <p:cNvSpPr>
                <a:spLocks noChangeArrowheads="1"/>
              </p:cNvSpPr>
              <p:nvPr/>
            </p:nvSpPr>
            <p:spPr bwMode="auto">
              <a:xfrm>
                <a:off x="3072" y="1344"/>
                <a:ext cx="192" cy="432"/>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65687" name="Rectangle 118"/>
              <p:cNvSpPr>
                <a:spLocks noChangeArrowheads="1"/>
              </p:cNvSpPr>
              <p:nvPr/>
            </p:nvSpPr>
            <p:spPr bwMode="auto">
              <a:xfrm>
                <a:off x="3024" y="1296"/>
                <a:ext cx="288" cy="96"/>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65681" name="AutoShape 119"/>
            <p:cNvSpPr>
              <a:spLocks noChangeArrowheads="1"/>
            </p:cNvSpPr>
            <p:nvPr/>
          </p:nvSpPr>
          <p:spPr bwMode="auto">
            <a:xfrm rot="-5400000">
              <a:off x="3048" y="1656"/>
              <a:ext cx="144" cy="96"/>
            </a:xfrm>
            <a:prstGeom prst="triangle">
              <a:avLst>
                <a:gd name="adj" fmla="val 50000"/>
              </a:avLst>
            </a:prstGeom>
            <a:solidFill>
              <a:schemeClr val="tx1"/>
            </a:solidFill>
            <a:ln w="9525">
              <a:solidFill>
                <a:schemeClr val="tx1"/>
              </a:solidFill>
              <a:miter lim="800000"/>
              <a:headEnd/>
              <a:tailEnd/>
            </a:ln>
          </p:spPr>
          <p:txBody>
            <a:bodyPr wrap="none" anchor="ctr"/>
            <a:lstStyle/>
            <a:p>
              <a:endParaRPr lang="en-US"/>
            </a:p>
          </p:txBody>
        </p:sp>
        <p:cxnSp>
          <p:nvCxnSpPr>
            <p:cNvPr id="65682" name="AutoShape 120"/>
            <p:cNvCxnSpPr>
              <a:cxnSpLocks noChangeShapeType="1"/>
              <a:stCxn id="65678" idx="1"/>
              <a:endCxn id="65681" idx="0"/>
            </p:cNvCxnSpPr>
            <p:nvPr/>
          </p:nvCxnSpPr>
          <p:spPr bwMode="auto">
            <a:xfrm rot="-5400000">
              <a:off x="2808" y="1560"/>
              <a:ext cx="120" cy="408"/>
            </a:xfrm>
            <a:prstGeom prst="bentConnector2">
              <a:avLst/>
            </a:prstGeom>
            <a:noFill/>
            <a:ln w="25400">
              <a:solidFill>
                <a:schemeClr val="tx1"/>
              </a:solidFill>
              <a:miter lim="800000"/>
              <a:headEnd/>
              <a:tailEnd type="triangle" w="med" len="med"/>
            </a:ln>
          </p:spPr>
        </p:cxnSp>
        <p:sp>
          <p:nvSpPr>
            <p:cNvPr id="65683" name="AutoShape 121"/>
            <p:cNvSpPr>
              <a:spLocks noChangeArrowheads="1"/>
            </p:cNvSpPr>
            <p:nvPr/>
          </p:nvSpPr>
          <p:spPr bwMode="auto">
            <a:xfrm rot="-5400000">
              <a:off x="3432" y="1656"/>
              <a:ext cx="144" cy="96"/>
            </a:xfrm>
            <a:prstGeom prst="triangle">
              <a:avLst>
                <a:gd name="adj" fmla="val 50000"/>
              </a:avLst>
            </a:prstGeom>
            <a:solidFill>
              <a:schemeClr val="tx1"/>
            </a:solidFill>
            <a:ln w="9525">
              <a:solidFill>
                <a:schemeClr val="tx1"/>
              </a:solidFill>
              <a:miter lim="800000"/>
              <a:headEnd/>
              <a:tailEnd/>
            </a:ln>
          </p:spPr>
          <p:txBody>
            <a:bodyPr wrap="none" anchor="ctr"/>
            <a:lstStyle/>
            <a:p>
              <a:endParaRPr lang="en-US"/>
            </a:p>
          </p:txBody>
        </p:sp>
        <p:cxnSp>
          <p:nvCxnSpPr>
            <p:cNvPr id="65684" name="AutoShape 122"/>
            <p:cNvCxnSpPr>
              <a:cxnSpLocks noChangeShapeType="1"/>
              <a:stCxn id="65675" idx="0"/>
              <a:endCxn id="65683" idx="0"/>
            </p:cNvCxnSpPr>
            <p:nvPr/>
          </p:nvCxnSpPr>
          <p:spPr bwMode="auto">
            <a:xfrm>
              <a:off x="3264" y="1464"/>
              <a:ext cx="192" cy="240"/>
            </a:xfrm>
            <a:prstGeom prst="bentConnector3">
              <a:avLst>
                <a:gd name="adj1" fmla="val 50000"/>
              </a:avLst>
            </a:prstGeom>
            <a:noFill/>
            <a:ln w="25400">
              <a:solidFill>
                <a:schemeClr val="tx1"/>
              </a:solidFill>
              <a:miter lim="800000"/>
              <a:headEnd/>
              <a:tailEnd type="triangle" w="med" len="med"/>
            </a:ln>
          </p:spPr>
        </p:cxnSp>
        <p:sp>
          <p:nvSpPr>
            <p:cNvPr id="65685" name="Line 123"/>
            <p:cNvSpPr>
              <a:spLocks noChangeShapeType="1"/>
            </p:cNvSpPr>
            <p:nvPr/>
          </p:nvSpPr>
          <p:spPr bwMode="auto">
            <a:xfrm>
              <a:off x="3648" y="1450"/>
              <a:ext cx="144" cy="0"/>
            </a:xfrm>
            <a:prstGeom prst="line">
              <a:avLst/>
            </a:prstGeom>
            <a:noFill/>
            <a:ln w="25400">
              <a:solidFill>
                <a:schemeClr val="tx1"/>
              </a:solidFill>
              <a:round/>
              <a:headEnd/>
              <a:tailEnd type="triangle" w="med" len="med"/>
            </a:ln>
          </p:spPr>
          <p:txBody>
            <a:bodyPr/>
            <a:lstStyle/>
            <a:p>
              <a:endParaRPr lang="en-US"/>
            </a:p>
          </p:txBody>
        </p:sp>
      </p:grpSp>
      <p:grpSp>
        <p:nvGrpSpPr>
          <p:cNvPr id="6" name="Group 124"/>
          <p:cNvGrpSpPr>
            <a:grpSpLocks/>
          </p:cNvGrpSpPr>
          <p:nvPr/>
        </p:nvGrpSpPr>
        <p:grpSpPr bwMode="auto">
          <a:xfrm>
            <a:off x="1981200" y="3000375"/>
            <a:ext cx="1828800" cy="1355725"/>
            <a:chOff x="2832" y="1872"/>
            <a:chExt cx="1152" cy="854"/>
          </a:xfrm>
        </p:grpSpPr>
        <p:sp>
          <p:nvSpPr>
            <p:cNvPr id="65673" name="Text Box 125"/>
            <p:cNvSpPr txBox="1">
              <a:spLocks noChangeArrowheads="1"/>
            </p:cNvSpPr>
            <p:nvPr/>
          </p:nvSpPr>
          <p:spPr bwMode="auto">
            <a:xfrm>
              <a:off x="2832" y="1998"/>
              <a:ext cx="1152" cy="728"/>
            </a:xfrm>
            <a:prstGeom prst="rect">
              <a:avLst/>
            </a:prstGeom>
            <a:noFill/>
            <a:ln w="9525">
              <a:noFill/>
              <a:miter lim="800000"/>
              <a:headEnd/>
              <a:tailEnd/>
            </a:ln>
          </p:spPr>
          <p:txBody>
            <a:bodyPr>
              <a:spAutoFit/>
            </a:bodyPr>
            <a:lstStyle/>
            <a:p>
              <a:pPr>
                <a:spcBef>
                  <a:spcPct val="50000"/>
                </a:spcBef>
              </a:pPr>
              <a:r>
                <a:rPr lang="en-US" sz="1400" b="1"/>
                <a:t>Gas-phase </a:t>
              </a:r>
              <a:r>
                <a:rPr lang="en-US" sz="1400" b="1">
                  <a:latin typeface="Tahoma" pitchFamily="34" charset="0"/>
                </a:rPr>
                <a:t>BioIsoprene</a:t>
              </a:r>
              <a:r>
                <a:rPr lang="en-US" sz="1400" b="1" baseline="30000">
                  <a:latin typeface="Tahoma" pitchFamily="34" charset="0"/>
                </a:rPr>
                <a:t>®</a:t>
              </a:r>
              <a:r>
                <a:rPr lang="en-US" sz="1400" b="1"/>
                <a:t> product recovered &amp; purified to liquid-phase</a:t>
              </a:r>
            </a:p>
          </p:txBody>
        </p:sp>
        <p:sp>
          <p:nvSpPr>
            <p:cNvPr id="65674" name="Line 126"/>
            <p:cNvSpPr>
              <a:spLocks noChangeShapeType="1"/>
            </p:cNvSpPr>
            <p:nvPr/>
          </p:nvSpPr>
          <p:spPr bwMode="auto">
            <a:xfrm flipV="1">
              <a:off x="3408" y="1872"/>
              <a:ext cx="0" cy="144"/>
            </a:xfrm>
            <a:prstGeom prst="line">
              <a:avLst/>
            </a:prstGeom>
            <a:noFill/>
            <a:ln w="22225">
              <a:solidFill>
                <a:schemeClr val="tx1"/>
              </a:solidFill>
              <a:round/>
              <a:headEnd/>
              <a:tailEnd type="triangle" w="lg" len="lg"/>
            </a:ln>
          </p:spPr>
          <p:txBody>
            <a:bodyPr/>
            <a:lstStyle/>
            <a:p>
              <a:endParaRPr lang="en-US"/>
            </a:p>
          </p:txBody>
        </p:sp>
      </p:grpSp>
      <p:cxnSp>
        <p:nvCxnSpPr>
          <p:cNvPr id="65644" name="AutoShape 127"/>
          <p:cNvCxnSpPr>
            <a:cxnSpLocks noChangeShapeType="1"/>
          </p:cNvCxnSpPr>
          <p:nvPr/>
        </p:nvCxnSpPr>
        <p:spPr bwMode="auto">
          <a:xfrm rot="16200000" flipH="1">
            <a:off x="952500" y="3495675"/>
            <a:ext cx="228600" cy="152400"/>
          </a:xfrm>
          <a:prstGeom prst="bentConnector3">
            <a:avLst>
              <a:gd name="adj1" fmla="val 2079"/>
            </a:avLst>
          </a:prstGeom>
          <a:noFill/>
          <a:ln w="25400">
            <a:solidFill>
              <a:srgbClr val="669900"/>
            </a:solidFill>
            <a:miter lim="800000"/>
            <a:headEnd/>
            <a:tailEnd type="triangle" w="med" len="med"/>
          </a:ln>
        </p:spPr>
      </p:cxnSp>
      <p:grpSp>
        <p:nvGrpSpPr>
          <p:cNvPr id="7" name="Group 128"/>
          <p:cNvGrpSpPr>
            <a:grpSpLocks/>
          </p:cNvGrpSpPr>
          <p:nvPr/>
        </p:nvGrpSpPr>
        <p:grpSpPr bwMode="auto">
          <a:xfrm>
            <a:off x="1981200" y="3762375"/>
            <a:ext cx="6172200" cy="2559050"/>
            <a:chOff x="1248" y="2880"/>
            <a:chExt cx="3888" cy="1612"/>
          </a:xfrm>
        </p:grpSpPr>
        <p:grpSp>
          <p:nvGrpSpPr>
            <p:cNvPr id="8" name="Group 129"/>
            <p:cNvGrpSpPr>
              <a:grpSpLocks/>
            </p:cNvGrpSpPr>
            <p:nvPr/>
          </p:nvGrpSpPr>
          <p:grpSpPr bwMode="auto">
            <a:xfrm>
              <a:off x="1248" y="3216"/>
              <a:ext cx="1008" cy="1276"/>
              <a:chOff x="2928" y="2688"/>
              <a:chExt cx="1008" cy="1276"/>
            </a:xfrm>
          </p:grpSpPr>
          <p:sp>
            <p:nvSpPr>
              <p:cNvPr id="65671" name="Text Box 130"/>
              <p:cNvSpPr txBox="1">
                <a:spLocks noChangeArrowheads="1"/>
              </p:cNvSpPr>
              <p:nvPr/>
            </p:nvSpPr>
            <p:spPr bwMode="auto">
              <a:xfrm>
                <a:off x="3072" y="2688"/>
                <a:ext cx="864" cy="1276"/>
              </a:xfrm>
              <a:prstGeom prst="rect">
                <a:avLst/>
              </a:prstGeom>
              <a:noFill/>
              <a:ln w="9525">
                <a:noFill/>
                <a:miter lim="800000"/>
                <a:headEnd/>
                <a:tailEnd/>
              </a:ln>
            </p:spPr>
            <p:txBody>
              <a:bodyPr>
                <a:spAutoFit/>
              </a:bodyPr>
              <a:lstStyle/>
              <a:p>
                <a:pPr marL="114300" indent="-114300">
                  <a:spcBef>
                    <a:spcPct val="50000"/>
                  </a:spcBef>
                </a:pPr>
                <a:r>
                  <a:rPr lang="en-US" sz="1300" b="1">
                    <a:latin typeface="Tahoma" pitchFamily="34" charset="0"/>
                  </a:rPr>
                  <a:t>BioIsoprene</a:t>
                </a:r>
                <a:r>
                  <a:rPr lang="en-US" sz="1300" b="1" baseline="30000">
                    <a:latin typeface="Tahoma" pitchFamily="34" charset="0"/>
                  </a:rPr>
                  <a:t>®</a:t>
                </a:r>
                <a:r>
                  <a:rPr lang="en-US" sz="1400" b="1"/>
                  <a:t> produced in gas-phase</a:t>
                </a:r>
              </a:p>
              <a:p>
                <a:pPr marL="114300" indent="-114300">
                  <a:spcBef>
                    <a:spcPct val="50000"/>
                  </a:spcBef>
                  <a:buFontTx/>
                  <a:buChar char="•"/>
                </a:pPr>
                <a:r>
                  <a:rPr lang="en-US" sz="1000" b="1"/>
                  <a:t>in-situ purification</a:t>
                </a:r>
              </a:p>
              <a:p>
                <a:pPr marL="114300" indent="-114300">
                  <a:spcBef>
                    <a:spcPct val="50000"/>
                  </a:spcBef>
                  <a:buFontTx/>
                  <a:buChar char="•"/>
                </a:pPr>
                <a:r>
                  <a:rPr lang="en-US" sz="1000" b="1"/>
                  <a:t>relieves end product inhibition/toxicity</a:t>
                </a:r>
              </a:p>
              <a:p>
                <a:pPr marL="114300" indent="-114300">
                  <a:spcBef>
                    <a:spcPct val="50000"/>
                  </a:spcBef>
                  <a:buFontTx/>
                  <a:buChar char="•"/>
                </a:pPr>
                <a:r>
                  <a:rPr lang="en-US" sz="1000" b="1"/>
                  <a:t>faster, better, cheaper</a:t>
                </a:r>
              </a:p>
            </p:txBody>
          </p:sp>
          <p:sp>
            <p:nvSpPr>
              <p:cNvPr id="65672" name="Line 131"/>
              <p:cNvSpPr>
                <a:spLocks noChangeShapeType="1"/>
              </p:cNvSpPr>
              <p:nvPr/>
            </p:nvSpPr>
            <p:spPr bwMode="auto">
              <a:xfrm flipH="1">
                <a:off x="2928" y="2928"/>
                <a:ext cx="240" cy="0"/>
              </a:xfrm>
              <a:prstGeom prst="line">
                <a:avLst/>
              </a:prstGeom>
              <a:noFill/>
              <a:ln w="22225">
                <a:solidFill>
                  <a:schemeClr val="tx1"/>
                </a:solidFill>
                <a:round/>
                <a:headEnd/>
                <a:tailEnd type="triangle" w="lg" len="lg"/>
              </a:ln>
            </p:spPr>
            <p:txBody>
              <a:bodyPr/>
              <a:lstStyle/>
              <a:p>
                <a:endParaRPr lang="en-US"/>
              </a:p>
            </p:txBody>
          </p:sp>
        </p:grpSp>
        <p:pic>
          <p:nvPicPr>
            <p:cNvPr id="65669" name="Picture 132"/>
            <p:cNvPicPr>
              <a:picLocks noChangeAspect="1" noChangeArrowheads="1"/>
            </p:cNvPicPr>
            <p:nvPr/>
          </p:nvPicPr>
          <p:blipFill>
            <a:blip r:embed="rId2"/>
            <a:srcRect/>
            <a:stretch>
              <a:fillRect/>
            </a:stretch>
          </p:blipFill>
          <p:spPr bwMode="auto">
            <a:xfrm>
              <a:off x="2544" y="2880"/>
              <a:ext cx="1378" cy="1221"/>
            </a:xfrm>
            <a:prstGeom prst="rect">
              <a:avLst/>
            </a:prstGeom>
            <a:noFill/>
            <a:ln w="9525">
              <a:noFill/>
              <a:miter lim="800000"/>
              <a:headEnd/>
              <a:tailEnd/>
            </a:ln>
          </p:spPr>
        </p:pic>
        <p:sp>
          <p:nvSpPr>
            <p:cNvPr id="65670" name="Text Box 133"/>
            <p:cNvSpPr txBox="1">
              <a:spLocks noChangeArrowheads="1"/>
            </p:cNvSpPr>
            <p:nvPr/>
          </p:nvSpPr>
          <p:spPr bwMode="auto">
            <a:xfrm>
              <a:off x="4032" y="3160"/>
              <a:ext cx="1104" cy="661"/>
            </a:xfrm>
            <a:prstGeom prst="rect">
              <a:avLst/>
            </a:prstGeom>
            <a:noFill/>
            <a:ln w="9525">
              <a:noFill/>
              <a:miter lim="800000"/>
              <a:headEnd/>
              <a:tailEnd/>
            </a:ln>
          </p:spPr>
          <p:txBody>
            <a:bodyPr>
              <a:spAutoFit/>
            </a:bodyPr>
            <a:lstStyle/>
            <a:p>
              <a:pPr>
                <a:spcBef>
                  <a:spcPct val="50000"/>
                </a:spcBef>
              </a:pPr>
              <a:r>
                <a:rPr lang="en-US" sz="1400" b="1"/>
                <a:t>rDNA Host Systems:</a:t>
              </a:r>
            </a:p>
            <a:p>
              <a:pPr>
                <a:spcBef>
                  <a:spcPct val="50000"/>
                </a:spcBef>
              </a:pPr>
              <a:r>
                <a:rPr lang="en-US" sz="1400"/>
                <a:t>E.coli; Yeast; Fungi; others</a:t>
              </a:r>
            </a:p>
          </p:txBody>
        </p:sp>
      </p:grpSp>
      <p:sp>
        <p:nvSpPr>
          <p:cNvPr id="65646" name="Text Box 134"/>
          <p:cNvSpPr txBox="1">
            <a:spLocks noChangeArrowheads="1"/>
          </p:cNvSpPr>
          <p:nvPr/>
        </p:nvSpPr>
        <p:spPr bwMode="auto">
          <a:xfrm>
            <a:off x="609600" y="276225"/>
            <a:ext cx="4800600" cy="457200"/>
          </a:xfrm>
          <a:prstGeom prst="rect">
            <a:avLst/>
          </a:prstGeom>
          <a:noFill/>
          <a:ln w="9525">
            <a:noFill/>
            <a:miter lim="800000"/>
            <a:headEnd/>
            <a:tailEnd/>
          </a:ln>
        </p:spPr>
        <p:txBody>
          <a:bodyPr>
            <a:spAutoFit/>
          </a:bodyPr>
          <a:lstStyle/>
          <a:p>
            <a:pPr>
              <a:spcBef>
                <a:spcPct val="50000"/>
              </a:spcBef>
            </a:pPr>
            <a:r>
              <a:rPr lang="en-US" sz="2400" b="1">
                <a:solidFill>
                  <a:schemeClr val="bg1"/>
                </a:solidFill>
                <a:latin typeface="Tahoma" pitchFamily="34" charset="0"/>
              </a:rPr>
              <a:t>BioIsoprene</a:t>
            </a:r>
            <a:r>
              <a:rPr lang="en-US" sz="2400" b="1" baseline="30000">
                <a:solidFill>
                  <a:schemeClr val="bg1"/>
                </a:solidFill>
                <a:latin typeface="Tahoma" pitchFamily="34" charset="0"/>
              </a:rPr>
              <a:t>®</a:t>
            </a:r>
            <a:r>
              <a:rPr lang="en-US" sz="2400" b="1">
                <a:solidFill>
                  <a:schemeClr val="bg1"/>
                </a:solidFill>
              </a:rPr>
              <a:t> BioRefinery:</a:t>
            </a:r>
          </a:p>
        </p:txBody>
      </p:sp>
      <p:grpSp>
        <p:nvGrpSpPr>
          <p:cNvPr id="9" name="Group 187"/>
          <p:cNvGrpSpPr>
            <a:grpSpLocks/>
          </p:cNvGrpSpPr>
          <p:nvPr/>
        </p:nvGrpSpPr>
        <p:grpSpPr bwMode="auto">
          <a:xfrm>
            <a:off x="4160838" y="2679700"/>
            <a:ext cx="4806950" cy="3387725"/>
            <a:chOff x="2621" y="1688"/>
            <a:chExt cx="3028" cy="2134"/>
          </a:xfrm>
        </p:grpSpPr>
        <p:sp>
          <p:nvSpPr>
            <p:cNvPr id="65659" name="Text Box 159"/>
            <p:cNvSpPr txBox="1">
              <a:spLocks noChangeArrowheads="1"/>
            </p:cNvSpPr>
            <p:nvPr/>
          </p:nvSpPr>
          <p:spPr bwMode="auto">
            <a:xfrm>
              <a:off x="4727" y="2202"/>
              <a:ext cx="922" cy="179"/>
            </a:xfrm>
            <a:prstGeom prst="rect">
              <a:avLst/>
            </a:prstGeom>
            <a:noFill/>
            <a:ln w="9525">
              <a:solidFill>
                <a:srgbClr val="000000"/>
              </a:solidFill>
              <a:miter lim="800000"/>
              <a:headEnd/>
              <a:tailEnd/>
            </a:ln>
          </p:spPr>
          <p:txBody>
            <a:bodyPr lIns="91334" tIns="45667" rIns="91334" bIns="45667">
              <a:spAutoFit/>
            </a:bodyPr>
            <a:lstStyle/>
            <a:p>
              <a:pPr defTabSz="912813">
                <a:spcBef>
                  <a:spcPct val="50000"/>
                </a:spcBef>
              </a:pPr>
              <a:r>
                <a:rPr lang="en-US" sz="1200">
                  <a:solidFill>
                    <a:srgbClr val="000000"/>
                  </a:solidFill>
                </a:rPr>
                <a:t>Synthetics in tires</a:t>
              </a:r>
            </a:p>
          </p:txBody>
        </p:sp>
        <p:sp>
          <p:nvSpPr>
            <p:cNvPr id="65660" name="Text Box 160"/>
            <p:cNvSpPr txBox="1">
              <a:spLocks noChangeArrowheads="1"/>
            </p:cNvSpPr>
            <p:nvPr/>
          </p:nvSpPr>
          <p:spPr bwMode="auto">
            <a:xfrm>
              <a:off x="4727" y="2636"/>
              <a:ext cx="922" cy="179"/>
            </a:xfrm>
            <a:prstGeom prst="rect">
              <a:avLst/>
            </a:prstGeom>
            <a:noFill/>
            <a:ln w="9525">
              <a:solidFill>
                <a:srgbClr val="000000"/>
              </a:solidFill>
              <a:miter lim="800000"/>
              <a:headEnd/>
              <a:tailEnd/>
            </a:ln>
          </p:spPr>
          <p:txBody>
            <a:bodyPr lIns="91334" tIns="45667" rIns="91334" bIns="45667">
              <a:spAutoFit/>
            </a:bodyPr>
            <a:lstStyle/>
            <a:p>
              <a:pPr defTabSz="912813">
                <a:spcBef>
                  <a:spcPct val="50000"/>
                </a:spcBef>
              </a:pPr>
              <a:r>
                <a:rPr lang="en-US" sz="1200">
                  <a:solidFill>
                    <a:srgbClr val="000000"/>
                  </a:solidFill>
                </a:rPr>
                <a:t>Non-tire synthetics</a:t>
              </a:r>
            </a:p>
          </p:txBody>
        </p:sp>
        <p:sp>
          <p:nvSpPr>
            <p:cNvPr id="65661" name="Text Box 161"/>
            <p:cNvSpPr txBox="1">
              <a:spLocks noChangeArrowheads="1"/>
            </p:cNvSpPr>
            <p:nvPr/>
          </p:nvSpPr>
          <p:spPr bwMode="auto">
            <a:xfrm>
              <a:off x="4727" y="3038"/>
              <a:ext cx="922" cy="294"/>
            </a:xfrm>
            <a:prstGeom prst="rect">
              <a:avLst/>
            </a:prstGeom>
            <a:noFill/>
            <a:ln w="9525">
              <a:solidFill>
                <a:srgbClr val="000000"/>
              </a:solidFill>
              <a:miter lim="800000"/>
              <a:headEnd/>
              <a:tailEnd/>
            </a:ln>
          </p:spPr>
          <p:txBody>
            <a:bodyPr lIns="91334" tIns="45667" rIns="91334" bIns="45667">
              <a:spAutoFit/>
            </a:bodyPr>
            <a:lstStyle/>
            <a:p>
              <a:pPr defTabSz="912813">
                <a:spcBef>
                  <a:spcPct val="50000"/>
                </a:spcBef>
              </a:pPr>
              <a:r>
                <a:rPr lang="en-US" sz="1200">
                  <a:solidFill>
                    <a:srgbClr val="000000"/>
                  </a:solidFill>
                </a:rPr>
                <a:t>Adhesive Applications</a:t>
              </a:r>
            </a:p>
          </p:txBody>
        </p:sp>
        <p:sp>
          <p:nvSpPr>
            <p:cNvPr id="65662" name="Text Box 162"/>
            <p:cNvSpPr txBox="1">
              <a:spLocks noChangeArrowheads="1"/>
            </p:cNvSpPr>
            <p:nvPr/>
          </p:nvSpPr>
          <p:spPr bwMode="auto">
            <a:xfrm>
              <a:off x="4727" y="3528"/>
              <a:ext cx="922" cy="294"/>
            </a:xfrm>
            <a:prstGeom prst="rect">
              <a:avLst/>
            </a:prstGeom>
            <a:noFill/>
            <a:ln w="9525">
              <a:solidFill>
                <a:srgbClr val="000000"/>
              </a:solidFill>
              <a:miter lim="800000"/>
              <a:headEnd/>
              <a:tailEnd/>
            </a:ln>
          </p:spPr>
          <p:txBody>
            <a:bodyPr lIns="91334" tIns="45667" rIns="91334" bIns="45667">
              <a:spAutoFit/>
            </a:bodyPr>
            <a:lstStyle/>
            <a:p>
              <a:pPr defTabSz="912813">
                <a:spcBef>
                  <a:spcPct val="50000"/>
                </a:spcBef>
              </a:pPr>
              <a:r>
                <a:rPr lang="en-US" sz="1200">
                  <a:solidFill>
                    <a:srgbClr val="000000"/>
                  </a:solidFill>
                </a:rPr>
                <a:t>Other styrene adhesives</a:t>
              </a:r>
            </a:p>
          </p:txBody>
        </p:sp>
        <p:sp>
          <p:nvSpPr>
            <p:cNvPr id="65663" name="Line 163"/>
            <p:cNvSpPr>
              <a:spLocks noChangeShapeType="1"/>
            </p:cNvSpPr>
            <p:nvPr/>
          </p:nvSpPr>
          <p:spPr bwMode="auto">
            <a:xfrm>
              <a:off x="2621" y="1688"/>
              <a:ext cx="0" cy="2009"/>
            </a:xfrm>
            <a:prstGeom prst="line">
              <a:avLst/>
            </a:prstGeom>
            <a:noFill/>
            <a:ln w="57150">
              <a:solidFill>
                <a:srgbClr val="008000"/>
              </a:solidFill>
              <a:round/>
              <a:headEnd/>
              <a:tailEnd/>
            </a:ln>
          </p:spPr>
          <p:txBody>
            <a:bodyPr>
              <a:spAutoFit/>
            </a:bodyPr>
            <a:lstStyle/>
            <a:p>
              <a:endParaRPr lang="en-US"/>
            </a:p>
          </p:txBody>
        </p:sp>
        <p:sp>
          <p:nvSpPr>
            <p:cNvPr id="65664" name="Line 164"/>
            <p:cNvSpPr>
              <a:spLocks noChangeShapeType="1"/>
            </p:cNvSpPr>
            <p:nvPr/>
          </p:nvSpPr>
          <p:spPr bwMode="auto">
            <a:xfrm>
              <a:off x="2621" y="3679"/>
              <a:ext cx="2042" cy="0"/>
            </a:xfrm>
            <a:prstGeom prst="line">
              <a:avLst/>
            </a:prstGeom>
            <a:noFill/>
            <a:ln w="57150">
              <a:solidFill>
                <a:srgbClr val="008000"/>
              </a:solidFill>
              <a:round/>
              <a:headEnd/>
              <a:tailEnd type="triangle" w="med" len="med"/>
            </a:ln>
          </p:spPr>
          <p:txBody>
            <a:bodyPr>
              <a:spAutoFit/>
            </a:bodyPr>
            <a:lstStyle/>
            <a:p>
              <a:endParaRPr lang="en-US"/>
            </a:p>
          </p:txBody>
        </p:sp>
        <p:sp>
          <p:nvSpPr>
            <p:cNvPr id="65665" name="Line 165"/>
            <p:cNvSpPr>
              <a:spLocks noChangeShapeType="1"/>
            </p:cNvSpPr>
            <p:nvPr/>
          </p:nvSpPr>
          <p:spPr bwMode="auto">
            <a:xfrm>
              <a:off x="2621" y="2726"/>
              <a:ext cx="2042" cy="0"/>
            </a:xfrm>
            <a:prstGeom prst="line">
              <a:avLst/>
            </a:prstGeom>
            <a:noFill/>
            <a:ln w="57150">
              <a:solidFill>
                <a:srgbClr val="008000"/>
              </a:solidFill>
              <a:round/>
              <a:headEnd/>
              <a:tailEnd type="triangle" w="med" len="med"/>
            </a:ln>
          </p:spPr>
          <p:txBody>
            <a:bodyPr>
              <a:spAutoFit/>
            </a:bodyPr>
            <a:lstStyle/>
            <a:p>
              <a:endParaRPr lang="en-US"/>
            </a:p>
          </p:txBody>
        </p:sp>
        <p:sp>
          <p:nvSpPr>
            <p:cNvPr id="65666" name="Line 166"/>
            <p:cNvSpPr>
              <a:spLocks noChangeShapeType="1"/>
            </p:cNvSpPr>
            <p:nvPr/>
          </p:nvSpPr>
          <p:spPr bwMode="auto">
            <a:xfrm>
              <a:off x="2621" y="2295"/>
              <a:ext cx="2050" cy="0"/>
            </a:xfrm>
            <a:prstGeom prst="line">
              <a:avLst/>
            </a:prstGeom>
            <a:noFill/>
            <a:ln w="57150">
              <a:solidFill>
                <a:srgbClr val="008000"/>
              </a:solidFill>
              <a:round/>
              <a:headEnd/>
              <a:tailEnd type="triangle" w="med" len="med"/>
            </a:ln>
          </p:spPr>
          <p:txBody>
            <a:bodyPr>
              <a:spAutoFit/>
            </a:bodyPr>
            <a:lstStyle/>
            <a:p>
              <a:endParaRPr lang="en-US"/>
            </a:p>
          </p:txBody>
        </p:sp>
        <p:sp>
          <p:nvSpPr>
            <p:cNvPr id="65667" name="Line 168"/>
            <p:cNvSpPr>
              <a:spLocks noChangeShapeType="1"/>
            </p:cNvSpPr>
            <p:nvPr/>
          </p:nvSpPr>
          <p:spPr bwMode="auto">
            <a:xfrm>
              <a:off x="2621" y="3187"/>
              <a:ext cx="2050" cy="0"/>
            </a:xfrm>
            <a:prstGeom prst="line">
              <a:avLst/>
            </a:prstGeom>
            <a:noFill/>
            <a:ln w="57150">
              <a:solidFill>
                <a:srgbClr val="008000"/>
              </a:solidFill>
              <a:round/>
              <a:headEnd/>
              <a:tailEnd type="triangle" w="med" len="med"/>
            </a:ln>
          </p:spPr>
          <p:txBody>
            <a:bodyPr>
              <a:spAutoFit/>
            </a:bodyPr>
            <a:lstStyle/>
            <a:p>
              <a:endParaRPr lang="en-US"/>
            </a:p>
          </p:txBody>
        </p:sp>
      </p:grpSp>
      <p:grpSp>
        <p:nvGrpSpPr>
          <p:cNvPr id="10" name="Group 186"/>
          <p:cNvGrpSpPr>
            <a:grpSpLocks/>
          </p:cNvGrpSpPr>
          <p:nvPr/>
        </p:nvGrpSpPr>
        <p:grpSpPr bwMode="auto">
          <a:xfrm>
            <a:off x="4867275" y="1541463"/>
            <a:ext cx="4100513" cy="1728787"/>
            <a:chOff x="3066" y="971"/>
            <a:chExt cx="2583" cy="1089"/>
          </a:xfrm>
        </p:grpSpPr>
        <p:sp>
          <p:nvSpPr>
            <p:cNvPr id="65650" name="Text Box 153"/>
            <p:cNvSpPr txBox="1">
              <a:spLocks noChangeArrowheads="1"/>
            </p:cNvSpPr>
            <p:nvPr/>
          </p:nvSpPr>
          <p:spPr bwMode="auto">
            <a:xfrm>
              <a:off x="3513" y="1250"/>
              <a:ext cx="922" cy="403"/>
            </a:xfrm>
            <a:prstGeom prst="rect">
              <a:avLst/>
            </a:prstGeom>
            <a:noFill/>
            <a:ln w="9525">
              <a:noFill/>
              <a:miter lim="800000"/>
              <a:headEnd/>
              <a:tailEnd/>
            </a:ln>
          </p:spPr>
          <p:txBody>
            <a:bodyPr lIns="91334" tIns="45667" rIns="91334" bIns="45667">
              <a:spAutoFit/>
            </a:bodyPr>
            <a:lstStyle/>
            <a:p>
              <a:pPr defTabSz="912813">
                <a:spcBef>
                  <a:spcPct val="50000"/>
                </a:spcBef>
              </a:pPr>
              <a:r>
                <a:rPr lang="en-US" sz="1200"/>
                <a:t>Cis 1,4 Polyisoprene Synthetic Rubber</a:t>
              </a:r>
            </a:p>
          </p:txBody>
        </p:sp>
        <p:sp>
          <p:nvSpPr>
            <p:cNvPr id="65651" name="Text Box 155"/>
            <p:cNvSpPr txBox="1">
              <a:spLocks noChangeArrowheads="1"/>
            </p:cNvSpPr>
            <p:nvPr/>
          </p:nvSpPr>
          <p:spPr bwMode="auto">
            <a:xfrm>
              <a:off x="4727" y="1312"/>
              <a:ext cx="922" cy="294"/>
            </a:xfrm>
            <a:prstGeom prst="rect">
              <a:avLst/>
            </a:prstGeom>
            <a:noFill/>
            <a:ln w="9525">
              <a:solidFill>
                <a:srgbClr val="000000"/>
              </a:solidFill>
              <a:miter lim="800000"/>
              <a:headEnd/>
              <a:tailEnd/>
            </a:ln>
          </p:spPr>
          <p:txBody>
            <a:bodyPr lIns="91334" tIns="45667" rIns="91334" bIns="45667">
              <a:spAutoFit/>
            </a:bodyPr>
            <a:lstStyle/>
            <a:p>
              <a:pPr defTabSz="912813">
                <a:spcBef>
                  <a:spcPct val="50000"/>
                </a:spcBef>
              </a:pPr>
              <a:r>
                <a:rPr lang="en-US" sz="1200" b="1">
                  <a:solidFill>
                    <a:srgbClr val="000000"/>
                  </a:solidFill>
                </a:rPr>
                <a:t>Tires / Elastomers</a:t>
              </a:r>
            </a:p>
          </p:txBody>
        </p:sp>
        <p:sp>
          <p:nvSpPr>
            <p:cNvPr id="65652" name="Text Box 156"/>
            <p:cNvSpPr txBox="1">
              <a:spLocks noChangeArrowheads="1"/>
            </p:cNvSpPr>
            <p:nvPr/>
          </p:nvSpPr>
          <p:spPr bwMode="auto">
            <a:xfrm>
              <a:off x="4719" y="971"/>
              <a:ext cx="922" cy="288"/>
            </a:xfrm>
            <a:prstGeom prst="rect">
              <a:avLst/>
            </a:prstGeom>
            <a:noFill/>
            <a:ln w="9525">
              <a:noFill/>
              <a:miter lim="800000"/>
              <a:headEnd/>
              <a:tailEnd/>
            </a:ln>
          </p:spPr>
          <p:txBody>
            <a:bodyPr lIns="91334" tIns="45667" rIns="91334" bIns="45667">
              <a:spAutoFit/>
            </a:bodyPr>
            <a:lstStyle/>
            <a:p>
              <a:pPr defTabSz="912813">
                <a:spcBef>
                  <a:spcPct val="50000"/>
                </a:spcBef>
              </a:pPr>
              <a:r>
                <a:rPr lang="en-US" sz="1200" b="1">
                  <a:solidFill>
                    <a:srgbClr val="000000"/>
                  </a:solidFill>
                </a:rPr>
                <a:t>Market Applications</a:t>
              </a:r>
            </a:p>
          </p:txBody>
        </p:sp>
        <p:sp>
          <p:nvSpPr>
            <p:cNvPr id="65653" name="Line 170"/>
            <p:cNvSpPr>
              <a:spLocks noChangeShapeType="1"/>
            </p:cNvSpPr>
            <p:nvPr/>
          </p:nvSpPr>
          <p:spPr bwMode="auto">
            <a:xfrm flipV="1">
              <a:off x="3066" y="1464"/>
              <a:ext cx="588" cy="0"/>
            </a:xfrm>
            <a:prstGeom prst="line">
              <a:avLst/>
            </a:prstGeom>
            <a:noFill/>
            <a:ln w="57150">
              <a:solidFill>
                <a:srgbClr val="008000"/>
              </a:solidFill>
              <a:round/>
              <a:headEnd/>
              <a:tailEnd type="triangle" w="med" len="med"/>
            </a:ln>
          </p:spPr>
          <p:txBody>
            <a:bodyPr/>
            <a:lstStyle/>
            <a:p>
              <a:endParaRPr lang="en-US"/>
            </a:p>
          </p:txBody>
        </p:sp>
        <p:sp>
          <p:nvSpPr>
            <p:cNvPr id="65654" name="Text Box 158"/>
            <p:cNvSpPr txBox="1">
              <a:spLocks noChangeArrowheads="1"/>
            </p:cNvSpPr>
            <p:nvPr/>
          </p:nvSpPr>
          <p:spPr bwMode="auto">
            <a:xfrm>
              <a:off x="4727" y="1766"/>
              <a:ext cx="922" cy="294"/>
            </a:xfrm>
            <a:prstGeom prst="rect">
              <a:avLst/>
            </a:prstGeom>
            <a:noFill/>
            <a:ln w="9525">
              <a:solidFill>
                <a:srgbClr val="000000"/>
              </a:solidFill>
              <a:miter lim="800000"/>
              <a:headEnd/>
              <a:tailEnd/>
            </a:ln>
          </p:spPr>
          <p:txBody>
            <a:bodyPr lIns="91334" tIns="45667" rIns="91334" bIns="45667">
              <a:spAutoFit/>
            </a:bodyPr>
            <a:lstStyle/>
            <a:p>
              <a:pPr defTabSz="912813">
                <a:spcBef>
                  <a:spcPct val="50000"/>
                </a:spcBef>
              </a:pPr>
              <a:r>
                <a:rPr lang="en-US" sz="1200">
                  <a:solidFill>
                    <a:srgbClr val="000000"/>
                  </a:solidFill>
                </a:rPr>
                <a:t>Replace Natural Rubber</a:t>
              </a:r>
            </a:p>
          </p:txBody>
        </p:sp>
        <p:sp>
          <p:nvSpPr>
            <p:cNvPr id="65655" name="Line 167"/>
            <p:cNvSpPr>
              <a:spLocks noChangeShapeType="1"/>
            </p:cNvSpPr>
            <p:nvPr/>
          </p:nvSpPr>
          <p:spPr bwMode="auto">
            <a:xfrm>
              <a:off x="3995" y="1912"/>
              <a:ext cx="684" cy="0"/>
            </a:xfrm>
            <a:prstGeom prst="line">
              <a:avLst/>
            </a:prstGeom>
            <a:noFill/>
            <a:ln w="57150">
              <a:solidFill>
                <a:srgbClr val="008000"/>
              </a:solidFill>
              <a:round/>
              <a:headEnd/>
              <a:tailEnd type="triangle" w="med" len="med"/>
            </a:ln>
          </p:spPr>
          <p:txBody>
            <a:bodyPr>
              <a:spAutoFit/>
            </a:bodyPr>
            <a:lstStyle/>
            <a:p>
              <a:endParaRPr lang="en-US"/>
            </a:p>
          </p:txBody>
        </p:sp>
        <p:pic>
          <p:nvPicPr>
            <p:cNvPr id="65656" name="Picture 181" descr="Goodyear">
              <a:hlinkClick r:id="rId3"/>
            </p:cNvPr>
            <p:cNvPicPr>
              <a:picLocks noChangeAspect="1" noChangeArrowheads="1"/>
            </p:cNvPicPr>
            <p:nvPr/>
          </p:nvPicPr>
          <p:blipFill>
            <a:blip r:embed="rId4"/>
            <a:srcRect/>
            <a:stretch>
              <a:fillRect/>
            </a:stretch>
          </p:blipFill>
          <p:spPr bwMode="auto">
            <a:xfrm>
              <a:off x="4080" y="1668"/>
              <a:ext cx="553" cy="156"/>
            </a:xfrm>
            <a:prstGeom prst="rect">
              <a:avLst/>
            </a:prstGeom>
            <a:noFill/>
            <a:ln w="9525">
              <a:noFill/>
              <a:miter lim="800000"/>
              <a:headEnd/>
              <a:tailEnd/>
            </a:ln>
          </p:spPr>
        </p:pic>
        <p:sp>
          <p:nvSpPr>
            <p:cNvPr id="65657" name="Line 184"/>
            <p:cNvSpPr>
              <a:spLocks noChangeShapeType="1"/>
            </p:cNvSpPr>
            <p:nvPr/>
          </p:nvSpPr>
          <p:spPr bwMode="auto">
            <a:xfrm flipV="1">
              <a:off x="4338" y="1458"/>
              <a:ext cx="294" cy="0"/>
            </a:xfrm>
            <a:prstGeom prst="line">
              <a:avLst/>
            </a:prstGeom>
            <a:noFill/>
            <a:ln w="57150">
              <a:solidFill>
                <a:srgbClr val="008000"/>
              </a:solidFill>
              <a:round/>
              <a:headEnd/>
              <a:tailEnd type="triangle" w="med" len="med"/>
            </a:ln>
          </p:spPr>
          <p:txBody>
            <a:bodyPr/>
            <a:lstStyle/>
            <a:p>
              <a:endParaRPr lang="en-US"/>
            </a:p>
          </p:txBody>
        </p:sp>
        <p:sp>
          <p:nvSpPr>
            <p:cNvPr id="65658" name="Line 185"/>
            <p:cNvSpPr>
              <a:spLocks noChangeShapeType="1"/>
            </p:cNvSpPr>
            <p:nvPr/>
          </p:nvSpPr>
          <p:spPr bwMode="auto">
            <a:xfrm rot="-5400000">
              <a:off x="3851" y="1774"/>
              <a:ext cx="312" cy="0"/>
            </a:xfrm>
            <a:prstGeom prst="line">
              <a:avLst/>
            </a:prstGeom>
            <a:noFill/>
            <a:ln w="57150">
              <a:solidFill>
                <a:srgbClr val="008000"/>
              </a:solidFill>
              <a:round/>
              <a:headEnd/>
              <a:tailEnd/>
            </a:ln>
          </p:spPr>
          <p:txBody>
            <a:bodyPr>
              <a:spAutoFit/>
            </a:bodyPr>
            <a:lstStyle/>
            <a:p>
              <a:endParaRPr lang="en-US"/>
            </a:p>
          </p:txBody>
        </p:sp>
      </p:grpSp>
      <p:sp>
        <p:nvSpPr>
          <p:cNvPr id="65649" name="Rectangle 2"/>
          <p:cNvSpPr>
            <a:spLocks noGrp="1" noChangeArrowheads="1"/>
          </p:cNvSpPr>
          <p:nvPr>
            <p:ph type="title"/>
          </p:nvPr>
        </p:nvSpPr>
        <p:spPr>
          <a:xfrm>
            <a:off x="254000" y="122238"/>
            <a:ext cx="6083300" cy="650875"/>
          </a:xfrm>
        </p:spPr>
        <p:txBody>
          <a:bodyPr/>
          <a:lstStyle/>
          <a:p>
            <a:pPr eaLnBrk="1" hangingPunct="1"/>
            <a:r>
              <a:rPr lang="ru-RU" smtClean="0"/>
              <a:t>Производство био-изопрена</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childTnLst>
                                    <p:animMotion origin="layout" path="M 3.33333E-6 0.00023 C 0.0026 -0.00995 0.00555 -0.02498 -0.00365 -0.02845 C -0.00608 -0.03377 -0.00695 -0.03655 -0.00243 -0.03979 " pathEditMode="relative" ptsTypes="ffA">
                                      <p:cBhvr>
                                        <p:cTn id="6" dur="2000" fill="hold"/>
                                        <p:tgtEl>
                                          <p:spTgt spid="356387"/>
                                        </p:tgtEl>
                                        <p:attrNameLst>
                                          <p:attrName>ppt_x</p:attrName>
                                          <p:attrName>ppt_y</p:attrName>
                                        </p:attrNameLst>
                                      </p:cBhvr>
                                    </p:animMotion>
                                  </p:childTnLst>
                                  <p:subTnLst>
                                    <p:set>
                                      <p:cBhvr override="childStyle">
                                        <p:cTn dur="1" fill="hold" display="0" masterRel="sameClick" afterEffect="1">
                                          <p:stCondLst>
                                            <p:cond evt="end" delay="0">
                                              <p:tn val="5"/>
                                            </p:cond>
                                          </p:stCondLst>
                                        </p:cTn>
                                        <p:tgtEl>
                                          <p:spTgt spid="356387"/>
                                        </p:tgtEl>
                                        <p:attrNameLst>
                                          <p:attrName>style.visibility</p:attrName>
                                        </p:attrNameLst>
                                      </p:cBhvr>
                                      <p:to>
                                        <p:strVal val="hidden"/>
                                      </p:to>
                                    </p:set>
                                  </p:subTnLst>
                                </p:cTn>
                              </p:par>
                              <p:par>
                                <p:cTn id="7" presetID="0" presetClass="path" presetSubtype="0" repeatCount="indefinite" accel="50000" decel="50000" fill="hold" grpId="0" nodeType="withEffect">
                                  <p:stCondLst>
                                    <p:cond delay="0"/>
                                  </p:stCondLst>
                                  <p:childTnLst>
                                    <p:animMotion origin="layout" path="M 0.02725 0.03585 C 0.0276 0.02614 0.0276 0.01642 0.02847 0.00694 C 0.02882 0.0037 0.03003 0.00069 0.0309 -0.00255 C 0.03125 -0.00416 0.03212 -0.0074 0.03212 -0.0074 C 0.03055 -0.0155 0.02656 -0.02221 0.02135 -0.0266 C 0.02291 -0.03262 0.02135 -0.03077 0.025 -0.03308 " pathEditMode="relative" ptsTypes="fffffA">
                                      <p:cBhvr>
                                        <p:cTn id="8" dur="1000" fill="hold"/>
                                        <p:tgtEl>
                                          <p:spTgt spid="356385"/>
                                        </p:tgtEl>
                                        <p:attrNameLst>
                                          <p:attrName>ppt_x</p:attrName>
                                          <p:attrName>ppt_y</p:attrName>
                                        </p:attrNameLst>
                                      </p:cBhvr>
                                    </p:animMotion>
                                  </p:childTnLst>
                                  <p:subTnLst>
                                    <p:set>
                                      <p:cBhvr override="childStyle">
                                        <p:cTn dur="1" fill="hold" display="0" masterRel="sameClick" afterEffect="1">
                                          <p:stCondLst>
                                            <p:cond evt="end" delay="0">
                                              <p:tn val="7"/>
                                            </p:cond>
                                          </p:stCondLst>
                                        </p:cTn>
                                        <p:tgtEl>
                                          <p:spTgt spid="356385"/>
                                        </p:tgtEl>
                                        <p:attrNameLst>
                                          <p:attrName>style.visibility</p:attrName>
                                        </p:attrNameLst>
                                      </p:cBhvr>
                                      <p:to>
                                        <p:strVal val="hidden"/>
                                      </p:to>
                                    </p:set>
                                  </p:subTnLst>
                                </p:cTn>
                              </p:par>
                              <p:par>
                                <p:cTn id="9" presetID="0" presetClass="path" presetSubtype="0" repeatCount="indefinite" accel="50000" decel="50000" fill="hold" grpId="0" nodeType="withEffect">
                                  <p:stCondLst>
                                    <p:cond delay="0"/>
                                  </p:stCondLst>
                                  <p:childTnLst>
                                    <p:animMotion origin="layout" path="M -4.16667E-6 5.66736E-7 C -0.00087 -0.00971 -0.00052 -0.0192 -0.00833 -0.02267 C -0.00972 -0.02521 -0.01198 -0.02868 -0.01198 -0.03215 C -0.01198 -0.04256 -0.00712 -0.05436 -0.00469 -0.0643 C -0.00417 -0.06615 -0.00226 -0.06639 -0.00104 -0.06754 C -0.00017 -0.06962 0.00243 -0.07425 0.00243 -0.07703 C 0.00243 -0.09368 -0.00538 -0.11219 -0.01198 -0.12537 C -0.01267 -0.12676 -0.0125 -0.12884 -0.01319 -0.13023 C -0.01458 -0.13347 -0.01649 -0.13648 -0.01805 -0.13971 C -0.01944 -0.14249 -0.02049 -0.14943 -0.02049 -0.14943 C -0.00851 -0.16007 -0.01649 -0.18297 -0.01441 -0.20078 C -0.01389 -0.20448 -0.00955 -0.21027 -0.00955 -0.21027 C -0.00729 -0.21952 -0.01076 -0.22738 -0.01076 -0.23617 " pathEditMode="relative" ptsTypes="ffffffffffffA">
                                      <p:cBhvr>
                                        <p:cTn id="10" dur="3000" fill="hold"/>
                                        <p:tgtEl>
                                          <p:spTgt spid="356369"/>
                                        </p:tgtEl>
                                        <p:attrNameLst>
                                          <p:attrName>ppt_x</p:attrName>
                                          <p:attrName>ppt_y</p:attrName>
                                        </p:attrNameLst>
                                      </p:cBhvr>
                                    </p:animMotion>
                                  </p:childTnLst>
                                  <p:subTnLst>
                                    <p:set>
                                      <p:cBhvr override="childStyle">
                                        <p:cTn dur="1" fill="hold" display="0" masterRel="sameClick" afterEffect="1">
                                          <p:stCondLst>
                                            <p:cond evt="end" delay="0">
                                              <p:tn val="9"/>
                                            </p:cond>
                                          </p:stCondLst>
                                        </p:cTn>
                                        <p:tgtEl>
                                          <p:spTgt spid="356369"/>
                                        </p:tgtEl>
                                        <p:attrNameLst>
                                          <p:attrName>style.visibility</p:attrName>
                                        </p:attrNameLst>
                                      </p:cBhvr>
                                      <p:to>
                                        <p:strVal val="hidden"/>
                                      </p:to>
                                    </p:set>
                                  </p:subTnLst>
                                </p:cTn>
                              </p:par>
                              <p:par>
                                <p:cTn id="11" presetID="0" presetClass="path" presetSubtype="0" accel="50000" decel="50000" fill="hold" grpId="0" nodeType="withEffect">
                                  <p:stCondLst>
                                    <p:cond delay="0"/>
                                  </p:stCondLst>
                                  <p:childTnLst>
                                    <p:animMotion origin="layout" path="M 5.55556E-7 1.13347E-6 C 0.00504 -0.00995 0.00365 -0.02406 -0.00364 -0.03053 C -0.00521 -0.03747 -0.00781 -0.04303 -0.00955 -0.04973 C -0.01076 -0.07449 -0.00937 -0.0687 -0.01441 -0.08351 C -0.01545 -0.08651 -0.01597 -0.08975 -0.01684 -0.09299 C -0.01718 -0.09461 -0.01805 -0.09785 -0.01805 -0.09785 C -0.01788 -0.10016 -0.01753 -0.11265 -0.01562 -0.11728 C -0.01423 -0.12052 -0.01076 -0.12676 -0.01076 -0.12676 C -0.01024 -0.14273 -0.00833 -0.15892 -0.00833 -0.17488 C -0.00833 -0.18506 -0.01198 -0.19269 -0.01198 -0.20217 " pathEditMode="relative" ptsTypes="fffffffffA">
                                      <p:cBhvr>
                                        <p:cTn id="12" dur="2000" fill="hold"/>
                                        <p:tgtEl>
                                          <p:spTgt spid="356366"/>
                                        </p:tgtEl>
                                        <p:attrNameLst>
                                          <p:attrName>ppt_x</p:attrName>
                                          <p:attrName>ppt_y</p:attrName>
                                        </p:attrNameLst>
                                      </p:cBhvr>
                                    </p:animMotion>
                                  </p:childTnLst>
                                  <p:subTnLst>
                                    <p:set>
                                      <p:cBhvr override="childStyle">
                                        <p:cTn dur="1" fill="hold" display="0" masterRel="sameClick" afterEffect="1">
                                          <p:stCondLst>
                                            <p:cond evt="end" delay="0">
                                              <p:tn val="11"/>
                                            </p:cond>
                                          </p:stCondLst>
                                        </p:cTn>
                                        <p:tgtEl>
                                          <p:spTgt spid="356366"/>
                                        </p:tgtEl>
                                        <p:attrNameLst>
                                          <p:attrName>style.visibility</p:attrName>
                                        </p:attrNameLst>
                                      </p:cBhvr>
                                      <p:to>
                                        <p:strVal val="hidden"/>
                                      </p:to>
                                    </p:set>
                                  </p:subTnLst>
                                </p:cTn>
                              </p:par>
                              <p:par>
                                <p:cTn id="13" presetID="0" presetClass="path" presetSubtype="0" repeatCount="indefinite" accel="50000" decel="50000" fill="hold" grpId="0" nodeType="withEffect">
                                  <p:stCondLst>
                                    <p:cond delay="0"/>
                                  </p:stCondLst>
                                  <p:childTnLst>
                                    <p:animMotion origin="layout" path="M -5.27778E-6 1.13347E-6 C -0.00036 -0.00694 -0.00053 -0.01411 -0.00121 -0.02105 C -0.00192 -0.02869 -0.00782 -0.03331 -0.00956 -0.04025 C -0.01042 -0.04349 -0.01112 -0.04673 -0.01199 -0.04997 C -0.01233 -0.05159 -0.01286 -0.05298 -0.0132 -0.0546 C -0.01355 -0.05621 -0.01442 -0.05945 -0.01442 -0.05945 C -0.01407 -0.06084 -0.01286 -0.06894 -0.01199 -0.07079 C -0.0106 -0.07403 -0.00713 -0.08027 -0.00713 -0.08027 C -0.00678 -0.09415 -0.00661 -0.10826 -0.00591 -0.12214 C -0.00591 -0.12376 -0.00574 -0.12584 -0.00487 -0.127 C -0.00174 -0.13116 0.00242 -0.13324 0.00607 -0.13648 C 0.00728 -0.13764 0.00971 -0.13972 0.00971 -0.13972 C 0.01336 -0.14689 0.01475 -0.15268 0.00728 -0.15591 C -5.27778E-6 -0.16979 0.00989 -0.15291 0.00121 -0.16216 C -0.00121 -0.1647 -0.00296 -0.16864 -0.00487 -0.17188 C -0.00886 -0.17858 -0.00869 -0.18437 -0.01442 -0.18946 C -0.01754 -0.1957 -0.01893 -0.20195 -0.02292 -0.20727 " pathEditMode="relative" ptsTypes="ffffffffffffffffA">
                                      <p:cBhvr>
                                        <p:cTn id="14" dur="2000" fill="hold"/>
                                        <p:tgtEl>
                                          <p:spTgt spid="356370"/>
                                        </p:tgtEl>
                                        <p:attrNameLst>
                                          <p:attrName>ppt_x</p:attrName>
                                          <p:attrName>ppt_y</p:attrName>
                                        </p:attrNameLst>
                                      </p:cBhvr>
                                    </p:animMotion>
                                  </p:childTnLst>
                                  <p:subTnLst>
                                    <p:set>
                                      <p:cBhvr override="childStyle">
                                        <p:cTn dur="1" fill="hold" display="0" masterRel="sameClick" afterEffect="1">
                                          <p:stCondLst>
                                            <p:cond evt="end" delay="0">
                                              <p:tn val="13"/>
                                            </p:cond>
                                          </p:stCondLst>
                                        </p:cTn>
                                        <p:tgtEl>
                                          <p:spTgt spid="356370"/>
                                        </p:tgtEl>
                                        <p:attrNameLst>
                                          <p:attrName>style.visibility</p:attrName>
                                        </p:attrNameLst>
                                      </p:cBhvr>
                                      <p:to>
                                        <p:strVal val="hidden"/>
                                      </p:to>
                                    </p:set>
                                  </p:subTnLst>
                                </p:cTn>
                              </p:par>
                              <p:par>
                                <p:cTn id="15" presetID="0" presetClass="path" presetSubtype="0" repeatCount="indefinite" accel="50000" decel="50000" fill="hold" grpId="0" nodeType="withEffect">
                                  <p:stCondLst>
                                    <p:cond delay="0"/>
                                  </p:stCondLst>
                                  <p:childTnLst>
                                    <p:animMotion origin="layout" path="M 3.61111E-6 6.60421E-6 C 0.00364 -0.00739 0.00312 -0.01272 -0.00243 -0.01757 C -0.004 -0.02382 -0.00695 -0.02498 -0.00955 -0.03053 C -0.00886 -0.03492 -0.00677 -0.03885 -0.00608 -0.04325 C -0.00521 -0.04903 -0.00799 -0.0569 -0.00486 -0.06106 C -0.00174 -0.06523 0.00399 -0.06222 0.0085 -0.06268 C 0.00816 -0.06962 0.00868 -0.07679 0.00729 -0.0835 C 0.00659 -0.0872 0.00243 -0.09298 0.00243 -0.09298 C -0.00157 -0.10894 0.00399 -0.11704 0.01441 -0.1219 C 0.02031 -0.1337 0.02413 -0.14619 0.02413 -0.16053 " pathEditMode="relative" ptsTypes="fffffffffA">
                                      <p:cBhvr>
                                        <p:cTn id="16" dur="1000" fill="hold"/>
                                        <p:tgtEl>
                                          <p:spTgt spid="356373"/>
                                        </p:tgtEl>
                                        <p:attrNameLst>
                                          <p:attrName>ppt_x</p:attrName>
                                          <p:attrName>ppt_y</p:attrName>
                                        </p:attrNameLst>
                                      </p:cBhvr>
                                    </p:animMotion>
                                  </p:childTnLst>
                                  <p:subTnLst>
                                    <p:set>
                                      <p:cBhvr override="childStyle">
                                        <p:cTn dur="1" fill="hold" display="0" masterRel="sameClick" afterEffect="1">
                                          <p:stCondLst>
                                            <p:cond evt="end" delay="0">
                                              <p:tn val="15"/>
                                            </p:cond>
                                          </p:stCondLst>
                                        </p:cTn>
                                        <p:tgtEl>
                                          <p:spTgt spid="356373"/>
                                        </p:tgtEl>
                                        <p:attrNameLst>
                                          <p:attrName>style.visibility</p:attrName>
                                        </p:attrNameLst>
                                      </p:cBhvr>
                                      <p:to>
                                        <p:strVal val="hidden"/>
                                      </p:to>
                                    </p:set>
                                  </p:subTnLst>
                                </p:cTn>
                              </p:par>
                              <p:par>
                                <p:cTn id="17" presetID="0" presetClass="path" presetSubtype="0" repeatCount="indefinite" accel="50000" decel="50000" fill="hold" grpId="0" nodeType="withEffect">
                                  <p:stCondLst>
                                    <p:cond delay="0"/>
                                  </p:stCondLst>
                                  <p:childTnLst>
                                    <p:animMotion origin="layout" path="M 1.66667E-6 7.73768E-6 C 0.00087 -0.00161 0.00139 -0.00323 0.00243 -0.00462 C 0.00347 -0.00601 0.00538 -0.00624 0.00607 -0.00786 C 0.00746 -0.01087 0.00851 -0.01757 0.00851 -0.01757 C 0.0092 -0.03168 0.00903 -0.03932 0.01198 -0.05135 C 0.01163 -0.05459 0.01215 -0.05829 0.01076 -0.06083 C 0.0092 -0.06407 0.00364 -0.06731 0.00364 -0.06731 C 0.00052 -0.0798 -0.00087 -0.07517 0.00121 -0.09299 C 0.00156 -0.09645 0.00469 -0.099 0.00486 -0.1027 C 0.00555 -0.11288 0.00486 -0.12306 0.00486 -0.13323 " pathEditMode="relative" ptsTypes="fffffffffA">
                                      <p:cBhvr>
                                        <p:cTn id="18" dur="2000" fill="hold"/>
                                        <p:tgtEl>
                                          <p:spTgt spid="356375"/>
                                        </p:tgtEl>
                                        <p:attrNameLst>
                                          <p:attrName>ppt_x</p:attrName>
                                          <p:attrName>ppt_y</p:attrName>
                                        </p:attrNameLst>
                                      </p:cBhvr>
                                    </p:animMotion>
                                  </p:childTnLst>
                                  <p:subTnLst>
                                    <p:set>
                                      <p:cBhvr override="childStyle">
                                        <p:cTn dur="1" fill="hold" display="0" masterRel="sameClick" afterEffect="1">
                                          <p:stCondLst>
                                            <p:cond evt="end" delay="0">
                                              <p:tn val="17"/>
                                            </p:cond>
                                          </p:stCondLst>
                                        </p:cTn>
                                        <p:tgtEl>
                                          <p:spTgt spid="356375"/>
                                        </p:tgtEl>
                                        <p:attrNameLst>
                                          <p:attrName>style.visibility</p:attrName>
                                        </p:attrNameLst>
                                      </p:cBhvr>
                                      <p:to>
                                        <p:strVal val="hidden"/>
                                      </p:to>
                                    </p:set>
                                  </p:subTnLst>
                                </p:cTn>
                              </p:par>
                              <p:par>
                                <p:cTn id="19" presetID="0" presetClass="path" presetSubtype="0" repeatCount="indefinite" accel="50000" decel="50000" fill="hold" grpId="0" nodeType="withEffect">
                                  <p:stCondLst>
                                    <p:cond delay="0"/>
                                  </p:stCondLst>
                                  <p:childTnLst>
                                    <p:animMotion origin="layout" path="M 2.5E-6 -7.54106E-7 C 0.00504 -0.00671 0.00451 -0.00347 0.00243 -0.01457 C 0.00174 -0.01781 0.00087 -0.02082 2.5E-6 -0.02406 C -0.00035 -0.02568 -0.00121 -0.02891 -0.00121 -0.02891 C 2.5E-6 -0.03863 2.5E-6 -0.04141 0.00608 -0.04649 C 0.00399 -0.0606 0.00295 -0.05737 -0.00486 -0.06431 C -0.00642 -0.06754 -0.01111 -0.07055 -0.00955 -0.07379 C -0.00799 -0.07703 -0.00642 -0.08027 -0.00486 -0.08351 C -0.00399 -0.08513 -0.00243 -0.08836 -0.00243 -0.08836 C -0.00121 -0.09831 -0.00104 -0.10062 0.00486 -0.10594 C 0.00677 -0.11381 0.00608 -0.10918 0.00608 -0.12052 " pathEditMode="relative" ptsTypes="ffffffffffA">
                                      <p:cBhvr>
                                        <p:cTn id="20" dur="1000" fill="hold"/>
                                        <p:tgtEl>
                                          <p:spTgt spid="356362"/>
                                        </p:tgtEl>
                                        <p:attrNameLst>
                                          <p:attrName>ppt_x</p:attrName>
                                          <p:attrName>ppt_y</p:attrName>
                                        </p:attrNameLst>
                                      </p:cBhvr>
                                    </p:animMotion>
                                  </p:childTnLst>
                                  <p:subTnLst>
                                    <p:set>
                                      <p:cBhvr override="childStyle">
                                        <p:cTn dur="1" fill="hold" display="0" masterRel="sameClick" afterEffect="1">
                                          <p:stCondLst>
                                            <p:cond evt="end" delay="0">
                                              <p:tn val="19"/>
                                            </p:cond>
                                          </p:stCondLst>
                                        </p:cTn>
                                        <p:tgtEl>
                                          <p:spTgt spid="356362"/>
                                        </p:tgtEl>
                                        <p:attrNameLst>
                                          <p:attrName>style.visibility</p:attrName>
                                        </p:attrNameLst>
                                      </p:cBhvr>
                                      <p:to>
                                        <p:strVal val="hidden"/>
                                      </p:to>
                                    </p:set>
                                  </p:subTnLst>
                                </p:cTn>
                              </p:par>
                              <p:par>
                                <p:cTn id="21" presetID="0" presetClass="path" presetSubtype="0" repeatCount="indefinite" accel="50000" decel="50000" fill="hold" grpId="0" nodeType="withEffect">
                                  <p:stCondLst>
                                    <p:cond delay="0"/>
                                  </p:stCondLst>
                                  <p:childTnLst>
                                    <p:animMotion origin="layout" path="M 4.72222E-6 3.96253E-6 C -0.0059 -0.00532 -0.00972 -0.00671 -0.01215 -0.01619 C -0.0092 -0.02707 -0.00417 -0.02799 0.00243 -0.03377 C 0.00434 -0.0428 0.00434 -0.04927 0.00955 -0.05621 C 0.01233 -0.06755 0.01198 -0.06246 0.01198 -0.07078 " pathEditMode="relative" ptsTypes="ffffA">
                                      <p:cBhvr>
                                        <p:cTn id="22" dur="1000" fill="hold"/>
                                        <p:tgtEl>
                                          <p:spTgt spid="356384"/>
                                        </p:tgtEl>
                                        <p:attrNameLst>
                                          <p:attrName>ppt_x</p:attrName>
                                          <p:attrName>ppt_y</p:attrName>
                                        </p:attrNameLst>
                                      </p:cBhvr>
                                    </p:animMotion>
                                  </p:childTnLst>
                                  <p:subTnLst>
                                    <p:set>
                                      <p:cBhvr override="childStyle">
                                        <p:cTn dur="1" fill="hold" display="0" masterRel="sameClick" afterEffect="1">
                                          <p:stCondLst>
                                            <p:cond evt="end" delay="0">
                                              <p:tn val="21"/>
                                            </p:cond>
                                          </p:stCondLst>
                                        </p:cTn>
                                        <p:tgtEl>
                                          <p:spTgt spid="356384"/>
                                        </p:tgtEl>
                                        <p:attrNameLst>
                                          <p:attrName>style.visibility</p:attrName>
                                        </p:attrNameLst>
                                      </p:cBhvr>
                                      <p:to>
                                        <p:strVal val="hidden"/>
                                      </p:to>
                                    </p:set>
                                  </p:subTnLst>
                                </p:cTn>
                              </p:par>
                              <p:par>
                                <p:cTn id="23" presetID="0" presetClass="path" presetSubtype="0" repeatCount="indefinite" accel="50000" decel="50000" fill="hold" grpId="0" nodeType="withEffect">
                                  <p:stCondLst>
                                    <p:cond delay="0"/>
                                  </p:stCondLst>
                                  <p:childTnLst>
                                    <p:animMotion origin="layout" path="M 5.83333E-6 -1.8737E-7 C 0.0014 -0.01643 0.00244 -0.01296 0.00487 -0.02568 C 0.00331 -0.03863 0.00435 -0.03216 0.00122 -0.04488 C 0.00035 -0.04858 -0.00346 -0.05459 -0.00346 -0.05459 C -0.00468 -0.06639 -0.00433 -0.06709 -0.01197 -0.07056 C -0.01562 -0.07773 -0.0144 -0.08282 -0.01076 -0.08976 C -0.00815 -0.1004 -0.00711 -0.10641 -0.00711 -0.11867 " pathEditMode="relative" ptsTypes="ffffffA">
                                      <p:cBhvr>
                                        <p:cTn id="24" dur="3000" fill="hold"/>
                                        <p:tgtEl>
                                          <p:spTgt spid="356360"/>
                                        </p:tgtEl>
                                        <p:attrNameLst>
                                          <p:attrName>ppt_x</p:attrName>
                                          <p:attrName>ppt_y</p:attrName>
                                        </p:attrNameLst>
                                      </p:cBhvr>
                                    </p:animMotion>
                                  </p:childTnLst>
                                  <p:subTnLst>
                                    <p:set>
                                      <p:cBhvr override="childStyle">
                                        <p:cTn dur="1" fill="hold" display="0" masterRel="sameClick" afterEffect="1">
                                          <p:stCondLst>
                                            <p:cond evt="end" delay="0">
                                              <p:tn val="23"/>
                                            </p:cond>
                                          </p:stCondLst>
                                        </p:cTn>
                                        <p:tgtEl>
                                          <p:spTgt spid="356360"/>
                                        </p:tgtEl>
                                        <p:attrNameLst>
                                          <p:attrName>style.visibility</p:attrName>
                                        </p:attrNameLst>
                                      </p:cBhvr>
                                      <p:to>
                                        <p:strVal val="hidden"/>
                                      </p:to>
                                    </p:set>
                                  </p:subTnLst>
                                </p:cTn>
                              </p:par>
                              <p:par>
                                <p:cTn id="25" presetID="0" presetClass="path" presetSubtype="0" repeatCount="indefinite" accel="50000" decel="50000" fill="hold" grpId="0" nodeType="withEffect">
                                  <p:stCondLst>
                                    <p:cond delay="0"/>
                                  </p:stCondLst>
                                  <p:childTnLst>
                                    <p:animMotion origin="layout" path="M 3.33333E-6 -1.02938E-6 C 0.00295 -0.0074 -0.00365 -0.01434 -0.00955 -0.0192 C -0.00851 -0.02452 -0.00799 -0.031 -0.0132 -0.03516 C -0.01528 -0.03701 -0.01927 -0.03794 -0.0217 -0.03932 C -0.02414 -0.04071 -0.02882 -0.04326 -0.02882 -0.04326 C -0.03056 -0.04765 -0.03004 -0.04534 -0.03004 -0.0502 " pathEditMode="relative" rAng="0" ptsTypes="fffffA">
                                      <p:cBhvr>
                                        <p:cTn id="26" dur="2000" fill="hold"/>
                                        <p:tgtEl>
                                          <p:spTgt spid="356359"/>
                                        </p:tgtEl>
                                        <p:attrNameLst>
                                          <p:attrName>ppt_x</p:attrName>
                                          <p:attrName>ppt_y</p:attrName>
                                        </p:attrNameLst>
                                      </p:cBhvr>
                                      <p:rCtr x="-14" y="-25"/>
                                    </p:animMotion>
                                  </p:childTnLst>
                                  <p:subTnLst>
                                    <p:set>
                                      <p:cBhvr override="childStyle">
                                        <p:cTn dur="1" fill="hold" display="0" masterRel="sameClick" afterEffect="1">
                                          <p:stCondLst>
                                            <p:cond evt="end" delay="0">
                                              <p:tn val="25"/>
                                            </p:cond>
                                          </p:stCondLst>
                                        </p:cTn>
                                        <p:tgtEl>
                                          <p:spTgt spid="356359"/>
                                        </p:tgtEl>
                                        <p:attrNameLst>
                                          <p:attrName>style.visibility</p:attrName>
                                        </p:attrNameLst>
                                      </p:cBhvr>
                                      <p:to>
                                        <p:strVal val="hidden"/>
                                      </p:to>
                                    </p:set>
                                  </p:subTnLst>
                                </p:cTn>
                              </p:par>
                              <p:par>
                                <p:cTn id="27" presetID="0" presetClass="path" presetSubtype="0" repeatCount="indefinite" accel="50000" decel="50000" fill="hold" grpId="0" nodeType="withEffect">
                                  <p:stCondLst>
                                    <p:cond delay="0"/>
                                  </p:stCondLst>
                                  <p:childTnLst>
                                    <p:animMotion origin="layout" path="M 6.38889E-6 5.66736E-7 C -0.00034 -0.02244 -0.00051 -0.04488 -0.00103 -0.06732 C -0.00121 -0.07426 -0.00051 -0.08166 -0.00225 -0.08814 C -0.00399 -0.09438 -0.01336 -0.10225 -0.01805 -0.10433 C -0.0243 -0.11011 -0.02048 -0.10618 -0.02881 -0.11705 C -0.0309 -0.11983 -0.03367 -0.12145 -0.0361 -0.12353 C -0.03732 -0.12468 -0.03975 -0.12677 -0.03975 -0.12677 C -0.03992 -0.12746 -0.04201 -0.13556 -0.04201 -0.13648 C -0.04201 -0.14203 -0.03784 -0.14759 -0.03489 -0.15082 C -0.02847 -0.15799 -0.02187 -0.16216 -0.01683 -0.17164 C -0.01215 -0.19061 -0.0144 -0.21259 -0.0144 -0.23271 " pathEditMode="relative" ptsTypes="ffffffffffA">
                                      <p:cBhvr>
                                        <p:cTn id="28" dur="1000" fill="hold"/>
                                        <p:tgtEl>
                                          <p:spTgt spid="356389"/>
                                        </p:tgtEl>
                                        <p:attrNameLst>
                                          <p:attrName>ppt_x</p:attrName>
                                          <p:attrName>ppt_y</p:attrName>
                                        </p:attrNameLst>
                                      </p:cBhvr>
                                    </p:animMotion>
                                  </p:childTnLst>
                                  <p:subTnLst>
                                    <p:set>
                                      <p:cBhvr override="childStyle">
                                        <p:cTn dur="1" fill="hold" display="0" masterRel="sameClick" afterEffect="1">
                                          <p:stCondLst>
                                            <p:cond evt="end" delay="0">
                                              <p:tn val="27"/>
                                            </p:cond>
                                          </p:stCondLst>
                                        </p:cTn>
                                        <p:tgtEl>
                                          <p:spTgt spid="356389"/>
                                        </p:tgtEl>
                                        <p:attrNameLst>
                                          <p:attrName>style.visibility</p:attrName>
                                        </p:attrNameLst>
                                      </p:cBhvr>
                                      <p:to>
                                        <p:strVal val="hidden"/>
                                      </p:to>
                                    </p:set>
                                  </p:subTnLst>
                                </p:cTn>
                              </p:par>
                              <p:par>
                                <p:cTn id="29" presetID="0" presetClass="path" presetSubtype="0" repeatCount="indefinite" accel="50000" decel="50000" fill="hold" grpId="0" nodeType="withEffect">
                                  <p:stCondLst>
                                    <p:cond delay="0"/>
                                  </p:stCondLst>
                                  <p:childTnLst>
                                    <p:animMotion origin="layout" path="M -0.0085 0.02151 C -0.00574 0.01596 -0.00226 0.01318 0.00121 0.00856 C 0.00416 -0.00301 0.00295 0.00231 0.00485 -0.0074 C 0.00364 -0.02892 -0.0014 -0.04997 0.01076 -0.06685 C 0.01232 -0.07287 0.01527 -0.07611 0.01805 -0.08119 C 0.01631 -0.09068 0.01354 -0.09646 0.00607 -0.09901 C 0.00225 -0.11404 0.00885 -0.09114 -6.94444E-6 -0.10849 C -0.0014 -0.11127 -0.00244 -0.11821 -0.00244 -0.11821 C -0.00174 -0.13139 -6.94444E-6 -0.14249 -6.94444E-6 -0.15522 " pathEditMode="relative" ptsTypes="ffffffffA">
                                      <p:cBhvr>
                                        <p:cTn id="30" dur="1000" fill="hold"/>
                                        <p:tgtEl>
                                          <p:spTgt spid="356390"/>
                                        </p:tgtEl>
                                        <p:attrNameLst>
                                          <p:attrName>ppt_x</p:attrName>
                                          <p:attrName>ppt_y</p:attrName>
                                        </p:attrNameLst>
                                      </p:cBhvr>
                                    </p:animMotion>
                                  </p:childTnLst>
                                  <p:subTnLst>
                                    <p:set>
                                      <p:cBhvr override="childStyle">
                                        <p:cTn dur="1" fill="hold" display="0" masterRel="sameClick" afterEffect="1">
                                          <p:stCondLst>
                                            <p:cond evt="end" delay="0">
                                              <p:tn val="29"/>
                                            </p:cond>
                                          </p:stCondLst>
                                        </p:cTn>
                                        <p:tgtEl>
                                          <p:spTgt spid="356390"/>
                                        </p:tgtEl>
                                        <p:attrNameLst>
                                          <p:attrName>style.visibility</p:attrName>
                                        </p:attrNameLst>
                                      </p:cBhvr>
                                      <p:to>
                                        <p:strVal val="hidden"/>
                                      </p:to>
                                    </p:set>
                                  </p:subTnLst>
                                </p:cTn>
                              </p:par>
                              <p:par>
                                <p:cTn id="31" presetID="0" presetClass="path" presetSubtype="0" repeatCount="indefinite" accel="50000" decel="50000" fill="hold" grpId="0" nodeType="withEffect">
                                  <p:stCondLst>
                                    <p:cond delay="0"/>
                                  </p:stCondLst>
                                  <p:childTnLst>
                                    <p:animMotion origin="layout" path="M -0.0059 0.01064 C -0.00521 -0.00278 -0.00868 -0.01527 0.00122 -0.01989 C 0.00972 -0.03632 -0.00017 -0.04372 -0.0059 -0.05505 C -0.00625 -0.06246 -0.00555 -0.07032 -0.00712 -0.07749 C -0.00746 -0.07888 -0.01441 -0.0842 -0.01562 -0.08559 C -0.01944 -0.08975 -0.02118 -0.09415 -0.02274 -0.10016 C -0.02153 -0.10918 -0.0217 -0.12098 -0.01441 -0.12422 C -0.00694 -0.13902 -0.01302 -0.12538 -0.01076 -0.16424 C -0.00989 -0.18043 -0.00833 -0.17742 -0.00833 -0.19963 " pathEditMode="relative" ptsTypes="ffffffffA">
                                      <p:cBhvr>
                                        <p:cTn id="32" dur="1000" fill="hold"/>
                                        <p:tgtEl>
                                          <p:spTgt spid="356391"/>
                                        </p:tgtEl>
                                        <p:attrNameLst>
                                          <p:attrName>ppt_x</p:attrName>
                                          <p:attrName>ppt_y</p:attrName>
                                        </p:attrNameLst>
                                      </p:cBhvr>
                                    </p:animMotion>
                                  </p:childTnLst>
                                  <p:subTnLst>
                                    <p:set>
                                      <p:cBhvr override="childStyle">
                                        <p:cTn dur="1" fill="hold" display="0" masterRel="nextClick" afterEffect="1"/>
                                        <p:tgtEl>
                                          <p:spTgt spid="356391"/>
                                        </p:tgtEl>
                                        <p:attrNameLst>
                                          <p:attrName>style.visibility</p:attrName>
                                        </p:attrNameLst>
                                      </p:cBhvr>
                                      <p:to>
                                        <p:strVal val="hidden"/>
                                      </p:to>
                                    </p:set>
                                  </p:subTnLst>
                                </p:cTn>
                              </p:par>
                              <p:par>
                                <p:cTn id="33" presetID="0" presetClass="path" presetSubtype="0" accel="50000" decel="50000" fill="hold" grpId="0" nodeType="withEffect">
                                  <p:stCondLst>
                                    <p:cond delay="0"/>
                                  </p:stCondLst>
                                  <p:childTnLst>
                                    <p:animMotion origin="layout" path="M 3.33333E-6 0.00023 C 0.0026 -0.00995 0.00555 -0.02498 -0.00365 -0.02845 C -0.00608 -0.03377 -0.00695 -0.03655 -0.00243 -0.03979 " pathEditMode="relative" ptsTypes="ffA">
                                      <p:cBhvr>
                                        <p:cTn id="34" dur="2000" fill="hold"/>
                                        <p:tgtEl>
                                          <p:spTgt spid="356420"/>
                                        </p:tgtEl>
                                        <p:attrNameLst>
                                          <p:attrName>ppt_x</p:attrName>
                                          <p:attrName>ppt_y</p:attrName>
                                        </p:attrNameLst>
                                      </p:cBhvr>
                                    </p:animMotion>
                                  </p:childTnLst>
                                  <p:subTnLst>
                                    <p:set>
                                      <p:cBhvr override="childStyle">
                                        <p:cTn dur="1" fill="hold" display="0" masterRel="sameClick" afterEffect="1">
                                          <p:stCondLst>
                                            <p:cond evt="end" delay="0">
                                              <p:tn val="33"/>
                                            </p:cond>
                                          </p:stCondLst>
                                        </p:cTn>
                                        <p:tgtEl>
                                          <p:spTgt spid="356420"/>
                                        </p:tgtEl>
                                        <p:attrNameLst>
                                          <p:attrName>style.visibility</p:attrName>
                                        </p:attrNameLst>
                                      </p:cBhvr>
                                      <p:to>
                                        <p:strVal val="hidden"/>
                                      </p:to>
                                    </p:set>
                                  </p:subTnLst>
                                </p:cTn>
                              </p:par>
                              <p:par>
                                <p:cTn id="35" presetID="0" presetClass="path" presetSubtype="0" repeatCount="indefinite" accel="50000" decel="50000" fill="hold" grpId="0" nodeType="withEffect">
                                  <p:stCondLst>
                                    <p:cond delay="0"/>
                                  </p:stCondLst>
                                  <p:childTnLst>
                                    <p:animMotion origin="layout" path="M 0.02725 0.03585 C 0.0276 0.02614 0.0276 0.01642 0.02847 0.00694 C 0.02882 0.0037 0.03003 0.00069 0.0309 -0.00255 C 0.03125 -0.00416 0.03212 -0.0074 0.03212 -0.0074 C 0.03055 -0.0155 0.02656 -0.02221 0.02135 -0.0266 C 0.02291 -0.03262 0.02135 -0.03077 0.025 -0.03308 " pathEditMode="relative" ptsTypes="fffffA">
                                      <p:cBhvr>
                                        <p:cTn id="36" dur="1000" fill="hold"/>
                                        <p:tgtEl>
                                          <p:spTgt spid="356418"/>
                                        </p:tgtEl>
                                        <p:attrNameLst>
                                          <p:attrName>ppt_x</p:attrName>
                                          <p:attrName>ppt_y</p:attrName>
                                        </p:attrNameLst>
                                      </p:cBhvr>
                                    </p:animMotion>
                                  </p:childTnLst>
                                  <p:subTnLst>
                                    <p:set>
                                      <p:cBhvr override="childStyle">
                                        <p:cTn dur="1" fill="hold" display="0" masterRel="sameClick" afterEffect="1">
                                          <p:stCondLst>
                                            <p:cond evt="end" delay="0">
                                              <p:tn val="35"/>
                                            </p:cond>
                                          </p:stCondLst>
                                        </p:cTn>
                                        <p:tgtEl>
                                          <p:spTgt spid="356418"/>
                                        </p:tgtEl>
                                        <p:attrNameLst>
                                          <p:attrName>style.visibility</p:attrName>
                                        </p:attrNameLst>
                                      </p:cBhvr>
                                      <p:to>
                                        <p:strVal val="hidden"/>
                                      </p:to>
                                    </p:set>
                                  </p:subTnLst>
                                </p:cTn>
                              </p:par>
                              <p:par>
                                <p:cTn id="37" presetID="0" presetClass="path" presetSubtype="0" repeatCount="indefinite" accel="50000" decel="50000" fill="hold" grpId="0" nodeType="withEffect">
                                  <p:stCondLst>
                                    <p:cond delay="0"/>
                                  </p:stCondLst>
                                  <p:childTnLst>
                                    <p:animMotion origin="layout" path="M -4.16667E-6 5.66736E-7 C -0.00087 -0.00971 -0.00052 -0.0192 -0.00833 -0.02267 C -0.00972 -0.02521 -0.01198 -0.02868 -0.01198 -0.03215 C -0.01198 -0.04256 -0.00712 -0.05436 -0.00469 -0.0643 C -0.00417 -0.06615 -0.00226 -0.06639 -0.00104 -0.06754 C -0.00017 -0.06962 0.00243 -0.07425 0.00243 -0.07703 C 0.00243 -0.09368 -0.00538 -0.11219 -0.01198 -0.12537 C -0.01267 -0.12676 -0.0125 -0.12884 -0.01319 -0.13023 C -0.01458 -0.13347 -0.01649 -0.13648 -0.01805 -0.13971 C -0.01944 -0.14249 -0.02049 -0.14943 -0.02049 -0.14943 C -0.00851 -0.16007 -0.01649 -0.18297 -0.01441 -0.20078 C -0.01389 -0.20448 -0.00955 -0.21027 -0.00955 -0.21027 C -0.00729 -0.21952 -0.01076 -0.22738 -0.01076 -0.23617 " pathEditMode="relative" ptsTypes="ffffffffffffA">
                                      <p:cBhvr>
                                        <p:cTn id="38" dur="3000" fill="hold"/>
                                        <p:tgtEl>
                                          <p:spTgt spid="356402"/>
                                        </p:tgtEl>
                                        <p:attrNameLst>
                                          <p:attrName>ppt_x</p:attrName>
                                          <p:attrName>ppt_y</p:attrName>
                                        </p:attrNameLst>
                                      </p:cBhvr>
                                    </p:animMotion>
                                  </p:childTnLst>
                                  <p:subTnLst>
                                    <p:set>
                                      <p:cBhvr override="childStyle">
                                        <p:cTn dur="1" fill="hold" display="0" masterRel="sameClick" afterEffect="1">
                                          <p:stCondLst>
                                            <p:cond evt="end" delay="0">
                                              <p:tn val="37"/>
                                            </p:cond>
                                          </p:stCondLst>
                                        </p:cTn>
                                        <p:tgtEl>
                                          <p:spTgt spid="356402"/>
                                        </p:tgtEl>
                                        <p:attrNameLst>
                                          <p:attrName>style.visibility</p:attrName>
                                        </p:attrNameLst>
                                      </p:cBhvr>
                                      <p:to>
                                        <p:strVal val="hidden"/>
                                      </p:to>
                                    </p:set>
                                  </p:subTnLst>
                                </p:cTn>
                              </p:par>
                              <p:par>
                                <p:cTn id="39" presetID="0" presetClass="path" presetSubtype="0" accel="50000" decel="50000" fill="hold" grpId="0" nodeType="withEffect">
                                  <p:stCondLst>
                                    <p:cond delay="0"/>
                                  </p:stCondLst>
                                  <p:childTnLst>
                                    <p:animMotion origin="layout" path="M 5.55556E-7 1.13347E-6 C 0.00504 -0.00995 0.00365 -0.02406 -0.00364 -0.03053 C -0.00521 -0.03747 -0.00781 -0.04303 -0.00955 -0.04973 C -0.01076 -0.07449 -0.00937 -0.0687 -0.01441 -0.08351 C -0.01545 -0.08651 -0.01597 -0.08975 -0.01684 -0.09299 C -0.01718 -0.09461 -0.01805 -0.09785 -0.01805 -0.09785 C -0.01788 -0.10016 -0.01753 -0.11265 -0.01562 -0.11728 C -0.01423 -0.12052 -0.01076 -0.12676 -0.01076 -0.12676 C -0.01024 -0.14273 -0.00833 -0.15892 -0.00833 -0.17488 C -0.00833 -0.18506 -0.01198 -0.19269 -0.01198 -0.20217 " pathEditMode="relative" ptsTypes="fffffffffA">
                                      <p:cBhvr>
                                        <p:cTn id="40" dur="2000" fill="hold"/>
                                        <p:tgtEl>
                                          <p:spTgt spid="356399"/>
                                        </p:tgtEl>
                                        <p:attrNameLst>
                                          <p:attrName>ppt_x</p:attrName>
                                          <p:attrName>ppt_y</p:attrName>
                                        </p:attrNameLst>
                                      </p:cBhvr>
                                    </p:animMotion>
                                  </p:childTnLst>
                                  <p:subTnLst>
                                    <p:set>
                                      <p:cBhvr override="childStyle">
                                        <p:cTn dur="1" fill="hold" display="0" masterRel="sameClick" afterEffect="1">
                                          <p:stCondLst>
                                            <p:cond evt="end" delay="0">
                                              <p:tn val="39"/>
                                            </p:cond>
                                          </p:stCondLst>
                                        </p:cTn>
                                        <p:tgtEl>
                                          <p:spTgt spid="356399"/>
                                        </p:tgtEl>
                                        <p:attrNameLst>
                                          <p:attrName>style.visibility</p:attrName>
                                        </p:attrNameLst>
                                      </p:cBhvr>
                                      <p:to>
                                        <p:strVal val="hidden"/>
                                      </p:to>
                                    </p:set>
                                  </p:subTnLst>
                                </p:cTn>
                              </p:par>
                              <p:par>
                                <p:cTn id="41" presetID="0" presetClass="path" presetSubtype="0" repeatCount="indefinite" accel="50000" decel="50000" fill="hold" grpId="0" nodeType="withEffect">
                                  <p:stCondLst>
                                    <p:cond delay="0"/>
                                  </p:stCondLst>
                                  <p:childTnLst>
                                    <p:animMotion origin="layout" path="M -5.27778E-6 1.13347E-6 C -0.00036 -0.00694 -0.00053 -0.01411 -0.00121 -0.02105 C -0.00192 -0.02869 -0.00782 -0.03331 -0.00956 -0.04025 C -0.01042 -0.04349 -0.01112 -0.04673 -0.01199 -0.04997 C -0.01233 -0.05159 -0.01286 -0.05298 -0.0132 -0.0546 C -0.01355 -0.05621 -0.01442 -0.05945 -0.01442 -0.05945 C -0.01407 -0.06084 -0.01286 -0.06894 -0.01199 -0.07079 C -0.0106 -0.07403 -0.00713 -0.08027 -0.00713 -0.08027 C -0.00678 -0.09415 -0.00661 -0.10826 -0.00591 -0.12214 C -0.00591 -0.12376 -0.00574 -0.12584 -0.00487 -0.127 C -0.00174 -0.13116 0.00242 -0.13324 0.00607 -0.13648 C 0.00728 -0.13764 0.00971 -0.13972 0.00971 -0.13972 C 0.01336 -0.14689 0.01475 -0.15268 0.00728 -0.15591 C -5.27778E-6 -0.16979 0.00989 -0.15291 0.00121 -0.16216 C -0.00121 -0.1647 -0.00296 -0.16864 -0.00487 -0.17188 C -0.00886 -0.17858 -0.00869 -0.18437 -0.01442 -0.18946 C -0.01754 -0.1957 -0.01893 -0.20195 -0.02292 -0.20727 " pathEditMode="relative" ptsTypes="ffffffffffffffffA">
                                      <p:cBhvr>
                                        <p:cTn id="42" dur="2000" fill="hold"/>
                                        <p:tgtEl>
                                          <p:spTgt spid="356403"/>
                                        </p:tgtEl>
                                        <p:attrNameLst>
                                          <p:attrName>ppt_x</p:attrName>
                                          <p:attrName>ppt_y</p:attrName>
                                        </p:attrNameLst>
                                      </p:cBhvr>
                                    </p:animMotion>
                                  </p:childTnLst>
                                  <p:subTnLst>
                                    <p:set>
                                      <p:cBhvr override="childStyle">
                                        <p:cTn dur="1" fill="hold" display="0" masterRel="sameClick" afterEffect="1">
                                          <p:stCondLst>
                                            <p:cond evt="end" delay="0">
                                              <p:tn val="41"/>
                                            </p:cond>
                                          </p:stCondLst>
                                        </p:cTn>
                                        <p:tgtEl>
                                          <p:spTgt spid="356403"/>
                                        </p:tgtEl>
                                        <p:attrNameLst>
                                          <p:attrName>style.visibility</p:attrName>
                                        </p:attrNameLst>
                                      </p:cBhvr>
                                      <p:to>
                                        <p:strVal val="hidden"/>
                                      </p:to>
                                    </p:set>
                                  </p:subTnLst>
                                </p:cTn>
                              </p:par>
                              <p:par>
                                <p:cTn id="43" presetID="0" presetClass="path" presetSubtype="0" repeatCount="indefinite" accel="50000" decel="50000" fill="hold" grpId="0" nodeType="withEffect">
                                  <p:stCondLst>
                                    <p:cond delay="0"/>
                                  </p:stCondLst>
                                  <p:childTnLst>
                                    <p:animMotion origin="layout" path="M 3.61111E-6 6.60421E-6 C 0.00364 -0.00739 0.00312 -0.01272 -0.00243 -0.01757 C -0.004 -0.02382 -0.00695 -0.02498 -0.00955 -0.03053 C -0.00886 -0.03492 -0.00677 -0.03885 -0.00608 -0.04325 C -0.00521 -0.04903 -0.00799 -0.0569 -0.00486 -0.06106 C -0.00174 -0.06523 0.00399 -0.06222 0.0085 -0.06268 C 0.00816 -0.06962 0.00868 -0.07679 0.00729 -0.0835 C 0.00659 -0.0872 0.00243 -0.09298 0.00243 -0.09298 C -0.00157 -0.10894 0.00399 -0.11704 0.01441 -0.1219 C 0.02031 -0.1337 0.02413 -0.14619 0.02413 -0.16053 " pathEditMode="relative" ptsTypes="fffffffffA">
                                      <p:cBhvr>
                                        <p:cTn id="44" dur="1000" fill="hold"/>
                                        <p:tgtEl>
                                          <p:spTgt spid="356406"/>
                                        </p:tgtEl>
                                        <p:attrNameLst>
                                          <p:attrName>ppt_x</p:attrName>
                                          <p:attrName>ppt_y</p:attrName>
                                        </p:attrNameLst>
                                      </p:cBhvr>
                                    </p:animMotion>
                                  </p:childTnLst>
                                  <p:subTnLst>
                                    <p:set>
                                      <p:cBhvr override="childStyle">
                                        <p:cTn dur="1" fill="hold" display="0" masterRel="sameClick" afterEffect="1">
                                          <p:stCondLst>
                                            <p:cond evt="end" delay="0">
                                              <p:tn val="43"/>
                                            </p:cond>
                                          </p:stCondLst>
                                        </p:cTn>
                                        <p:tgtEl>
                                          <p:spTgt spid="356406"/>
                                        </p:tgtEl>
                                        <p:attrNameLst>
                                          <p:attrName>style.visibility</p:attrName>
                                        </p:attrNameLst>
                                      </p:cBhvr>
                                      <p:to>
                                        <p:strVal val="hidden"/>
                                      </p:to>
                                    </p:set>
                                  </p:subTnLst>
                                </p:cTn>
                              </p:par>
                              <p:par>
                                <p:cTn id="45" presetID="0" presetClass="path" presetSubtype="0" repeatCount="indefinite" accel="50000" decel="50000" fill="hold" grpId="0" nodeType="withEffect">
                                  <p:stCondLst>
                                    <p:cond delay="0"/>
                                  </p:stCondLst>
                                  <p:childTnLst>
                                    <p:animMotion origin="layout" path="M 1.66667E-6 7.73768E-6 C 0.00087 -0.00161 0.00139 -0.00323 0.00243 -0.00462 C 0.00347 -0.00601 0.00538 -0.00624 0.00607 -0.00786 C 0.00746 -0.01087 0.00851 -0.01757 0.00851 -0.01757 C 0.0092 -0.03168 0.00903 -0.03932 0.01198 -0.05135 C 0.01163 -0.05459 0.01215 -0.05829 0.01076 -0.06083 C 0.0092 -0.06407 0.00364 -0.06731 0.00364 -0.06731 C 0.00052 -0.0798 -0.00087 -0.07517 0.00121 -0.09299 C 0.00156 -0.09645 0.00469 -0.099 0.00486 -0.1027 C 0.00555 -0.11288 0.00486 -0.12306 0.00486 -0.13323 " pathEditMode="relative" ptsTypes="fffffffffA">
                                      <p:cBhvr>
                                        <p:cTn id="46" dur="2000" fill="hold"/>
                                        <p:tgtEl>
                                          <p:spTgt spid="356408"/>
                                        </p:tgtEl>
                                        <p:attrNameLst>
                                          <p:attrName>ppt_x</p:attrName>
                                          <p:attrName>ppt_y</p:attrName>
                                        </p:attrNameLst>
                                      </p:cBhvr>
                                    </p:animMotion>
                                  </p:childTnLst>
                                  <p:subTnLst>
                                    <p:set>
                                      <p:cBhvr override="childStyle">
                                        <p:cTn dur="1" fill="hold" display="0" masterRel="sameClick" afterEffect="1">
                                          <p:stCondLst>
                                            <p:cond evt="end" delay="0">
                                              <p:tn val="45"/>
                                            </p:cond>
                                          </p:stCondLst>
                                        </p:cTn>
                                        <p:tgtEl>
                                          <p:spTgt spid="356408"/>
                                        </p:tgtEl>
                                        <p:attrNameLst>
                                          <p:attrName>style.visibility</p:attrName>
                                        </p:attrNameLst>
                                      </p:cBhvr>
                                      <p:to>
                                        <p:strVal val="hidden"/>
                                      </p:to>
                                    </p:set>
                                  </p:subTnLst>
                                </p:cTn>
                              </p:par>
                              <p:par>
                                <p:cTn id="47" presetID="0" presetClass="path" presetSubtype="0" repeatCount="indefinite" accel="50000" decel="50000" fill="hold" grpId="0" nodeType="withEffect">
                                  <p:stCondLst>
                                    <p:cond delay="0"/>
                                  </p:stCondLst>
                                  <p:childTnLst>
                                    <p:animMotion origin="layout" path="M 2.5E-6 -7.54106E-7 C 0.00504 -0.00671 0.00451 -0.00347 0.00243 -0.01457 C 0.00174 -0.01781 0.00087 -0.02082 2.5E-6 -0.02406 C -0.00035 -0.02568 -0.00121 -0.02891 -0.00121 -0.02891 C 2.5E-6 -0.03863 2.5E-6 -0.04141 0.00608 -0.04649 C 0.00399 -0.0606 0.00295 -0.05737 -0.00486 -0.06431 C -0.00642 -0.06754 -0.01111 -0.07055 -0.00955 -0.07379 C -0.00799 -0.07703 -0.00642 -0.08027 -0.00486 -0.08351 C -0.00399 -0.08513 -0.00243 -0.08836 -0.00243 -0.08836 C -0.00121 -0.09831 -0.00104 -0.10062 0.00486 -0.10594 C 0.00677 -0.11381 0.00608 -0.10918 0.00608 -0.12052 " pathEditMode="relative" ptsTypes="ffffffffffA">
                                      <p:cBhvr>
                                        <p:cTn id="48" dur="1000" fill="hold"/>
                                        <p:tgtEl>
                                          <p:spTgt spid="356395"/>
                                        </p:tgtEl>
                                        <p:attrNameLst>
                                          <p:attrName>ppt_x</p:attrName>
                                          <p:attrName>ppt_y</p:attrName>
                                        </p:attrNameLst>
                                      </p:cBhvr>
                                    </p:animMotion>
                                  </p:childTnLst>
                                  <p:subTnLst>
                                    <p:set>
                                      <p:cBhvr override="childStyle">
                                        <p:cTn dur="1" fill="hold" display="0" masterRel="sameClick" afterEffect="1">
                                          <p:stCondLst>
                                            <p:cond evt="end" delay="0">
                                              <p:tn val="47"/>
                                            </p:cond>
                                          </p:stCondLst>
                                        </p:cTn>
                                        <p:tgtEl>
                                          <p:spTgt spid="356395"/>
                                        </p:tgtEl>
                                        <p:attrNameLst>
                                          <p:attrName>style.visibility</p:attrName>
                                        </p:attrNameLst>
                                      </p:cBhvr>
                                      <p:to>
                                        <p:strVal val="hidden"/>
                                      </p:to>
                                    </p:set>
                                  </p:subTnLst>
                                </p:cTn>
                              </p:par>
                              <p:par>
                                <p:cTn id="49" presetID="0" presetClass="path" presetSubtype="0" repeatCount="indefinite" accel="50000" decel="50000" fill="hold" grpId="0" nodeType="withEffect">
                                  <p:stCondLst>
                                    <p:cond delay="0"/>
                                  </p:stCondLst>
                                  <p:childTnLst>
                                    <p:animMotion origin="layout" path="M 4.72222E-6 3.96253E-6 C -0.0059 -0.00532 -0.00972 -0.00671 -0.01215 -0.01619 C -0.0092 -0.02707 -0.00417 -0.02799 0.00243 -0.03377 C 0.00434 -0.0428 0.00434 -0.04927 0.00955 -0.05621 C 0.01233 -0.06755 0.01198 -0.06246 0.01198 -0.07078 " pathEditMode="relative" ptsTypes="ffffA">
                                      <p:cBhvr>
                                        <p:cTn id="50" dur="1000" fill="hold"/>
                                        <p:tgtEl>
                                          <p:spTgt spid="356417"/>
                                        </p:tgtEl>
                                        <p:attrNameLst>
                                          <p:attrName>ppt_x</p:attrName>
                                          <p:attrName>ppt_y</p:attrName>
                                        </p:attrNameLst>
                                      </p:cBhvr>
                                    </p:animMotion>
                                  </p:childTnLst>
                                  <p:subTnLst>
                                    <p:set>
                                      <p:cBhvr override="childStyle">
                                        <p:cTn dur="1" fill="hold" display="0" masterRel="sameClick" afterEffect="1">
                                          <p:stCondLst>
                                            <p:cond evt="end" delay="0">
                                              <p:tn val="49"/>
                                            </p:cond>
                                          </p:stCondLst>
                                        </p:cTn>
                                        <p:tgtEl>
                                          <p:spTgt spid="356417"/>
                                        </p:tgtEl>
                                        <p:attrNameLst>
                                          <p:attrName>style.visibility</p:attrName>
                                        </p:attrNameLst>
                                      </p:cBhvr>
                                      <p:to>
                                        <p:strVal val="hidden"/>
                                      </p:to>
                                    </p:set>
                                  </p:subTnLst>
                                </p:cTn>
                              </p:par>
                              <p:par>
                                <p:cTn id="51" presetID="0" presetClass="path" presetSubtype="0" repeatCount="indefinite" accel="50000" decel="50000" fill="hold" grpId="0" nodeType="withEffect">
                                  <p:stCondLst>
                                    <p:cond delay="0"/>
                                  </p:stCondLst>
                                  <p:childTnLst>
                                    <p:animMotion origin="layout" path="M 5.83333E-6 -1.8737E-7 C 0.0014 -0.01643 0.00244 -0.01296 0.00487 -0.02568 C 0.00331 -0.03863 0.00435 -0.03216 0.00122 -0.04488 C 0.00035 -0.04858 -0.00346 -0.05459 -0.00346 -0.05459 C -0.00468 -0.06639 -0.00433 -0.06709 -0.01197 -0.07056 C -0.01562 -0.07773 -0.0144 -0.08282 -0.01076 -0.08976 C -0.00815 -0.1004 -0.00711 -0.10641 -0.00711 -0.11867 " pathEditMode="relative" ptsTypes="ffffffA">
                                      <p:cBhvr>
                                        <p:cTn id="52" dur="3000" fill="hold"/>
                                        <p:tgtEl>
                                          <p:spTgt spid="356393"/>
                                        </p:tgtEl>
                                        <p:attrNameLst>
                                          <p:attrName>ppt_x</p:attrName>
                                          <p:attrName>ppt_y</p:attrName>
                                        </p:attrNameLst>
                                      </p:cBhvr>
                                    </p:animMotion>
                                  </p:childTnLst>
                                  <p:subTnLst>
                                    <p:set>
                                      <p:cBhvr override="childStyle">
                                        <p:cTn dur="1" fill="hold" display="0" masterRel="sameClick" afterEffect="1">
                                          <p:stCondLst>
                                            <p:cond evt="end" delay="0">
                                              <p:tn val="51"/>
                                            </p:cond>
                                          </p:stCondLst>
                                        </p:cTn>
                                        <p:tgtEl>
                                          <p:spTgt spid="356393"/>
                                        </p:tgtEl>
                                        <p:attrNameLst>
                                          <p:attrName>style.visibility</p:attrName>
                                        </p:attrNameLst>
                                      </p:cBhvr>
                                      <p:to>
                                        <p:strVal val="hidden"/>
                                      </p:to>
                                    </p:set>
                                  </p:subTnLst>
                                </p:cTn>
                              </p:par>
                              <p:par>
                                <p:cTn id="53" presetID="0" presetClass="path" presetSubtype="0" repeatCount="indefinite" accel="50000" decel="50000" fill="hold" grpId="0" nodeType="withEffect">
                                  <p:stCondLst>
                                    <p:cond delay="0"/>
                                  </p:stCondLst>
                                  <p:childTnLst>
                                    <p:animMotion origin="layout" path="M 3.33333E-6 -1.02938E-6 C 0.00295 -0.0074 -0.00365 -0.01434 -0.00955 -0.0192 C -0.00851 -0.02452 -0.00799 -0.031 -0.0132 -0.03516 C -0.01528 -0.03701 -0.01927 -0.03794 -0.0217 -0.03932 C -0.02414 -0.04071 -0.02882 -0.04326 -0.02882 -0.04326 C -0.03056 -0.04765 -0.03004 -0.04534 -0.03004 -0.0502 " pathEditMode="relative" rAng="0" ptsTypes="fffffA">
                                      <p:cBhvr>
                                        <p:cTn id="54" dur="2000" fill="hold"/>
                                        <p:tgtEl>
                                          <p:spTgt spid="356392"/>
                                        </p:tgtEl>
                                        <p:attrNameLst>
                                          <p:attrName>ppt_x</p:attrName>
                                          <p:attrName>ppt_y</p:attrName>
                                        </p:attrNameLst>
                                      </p:cBhvr>
                                      <p:rCtr x="-14" y="-25"/>
                                    </p:animMotion>
                                  </p:childTnLst>
                                  <p:subTnLst>
                                    <p:set>
                                      <p:cBhvr override="childStyle">
                                        <p:cTn dur="1" fill="hold" display="0" masterRel="sameClick" afterEffect="1">
                                          <p:stCondLst>
                                            <p:cond evt="end" delay="0">
                                              <p:tn val="53"/>
                                            </p:cond>
                                          </p:stCondLst>
                                        </p:cTn>
                                        <p:tgtEl>
                                          <p:spTgt spid="356392"/>
                                        </p:tgtEl>
                                        <p:attrNameLst>
                                          <p:attrName>style.visibility</p:attrName>
                                        </p:attrNameLst>
                                      </p:cBhvr>
                                      <p:to>
                                        <p:strVal val="hidden"/>
                                      </p:to>
                                    </p:set>
                                  </p:subTnLst>
                                </p:cTn>
                              </p:par>
                              <p:par>
                                <p:cTn id="55" presetID="0" presetClass="path" presetSubtype="0" repeatCount="indefinite" accel="50000" decel="50000" fill="hold" grpId="0" nodeType="withEffect">
                                  <p:stCondLst>
                                    <p:cond delay="0"/>
                                  </p:stCondLst>
                                  <p:childTnLst>
                                    <p:animMotion origin="layout" path="M 6.38889E-6 5.66736E-7 C -0.00034 -0.02244 -0.00051 -0.04488 -0.00103 -0.06732 C -0.00121 -0.07426 -0.00051 -0.08166 -0.00225 -0.08814 C -0.00399 -0.09438 -0.01336 -0.10225 -0.01805 -0.10433 C -0.0243 -0.11011 -0.02048 -0.10618 -0.02881 -0.11705 C -0.0309 -0.11983 -0.03367 -0.12145 -0.0361 -0.12353 C -0.03732 -0.12468 -0.03975 -0.12677 -0.03975 -0.12677 C -0.03992 -0.12746 -0.04201 -0.13556 -0.04201 -0.13648 C -0.04201 -0.14203 -0.03784 -0.14759 -0.03489 -0.15082 C -0.02847 -0.15799 -0.02187 -0.16216 -0.01683 -0.17164 C -0.01215 -0.19061 -0.0144 -0.21259 -0.0144 -0.23271 " pathEditMode="relative" ptsTypes="ffffffffffA">
                                      <p:cBhvr>
                                        <p:cTn id="56" dur="1000" fill="hold"/>
                                        <p:tgtEl>
                                          <p:spTgt spid="356422"/>
                                        </p:tgtEl>
                                        <p:attrNameLst>
                                          <p:attrName>ppt_x</p:attrName>
                                          <p:attrName>ppt_y</p:attrName>
                                        </p:attrNameLst>
                                      </p:cBhvr>
                                    </p:animMotion>
                                  </p:childTnLst>
                                  <p:subTnLst>
                                    <p:set>
                                      <p:cBhvr override="childStyle">
                                        <p:cTn dur="1" fill="hold" display="0" masterRel="sameClick" afterEffect="1">
                                          <p:stCondLst>
                                            <p:cond evt="end" delay="0">
                                              <p:tn val="55"/>
                                            </p:cond>
                                          </p:stCondLst>
                                        </p:cTn>
                                        <p:tgtEl>
                                          <p:spTgt spid="356422"/>
                                        </p:tgtEl>
                                        <p:attrNameLst>
                                          <p:attrName>style.visibility</p:attrName>
                                        </p:attrNameLst>
                                      </p:cBhvr>
                                      <p:to>
                                        <p:strVal val="hidden"/>
                                      </p:to>
                                    </p:set>
                                  </p:subTnLst>
                                </p:cTn>
                              </p:par>
                              <p:par>
                                <p:cTn id="57" presetID="0" presetClass="path" presetSubtype="0" repeatCount="indefinite" accel="50000" decel="50000" fill="hold" grpId="0" nodeType="withEffect">
                                  <p:stCondLst>
                                    <p:cond delay="0"/>
                                  </p:stCondLst>
                                  <p:childTnLst>
                                    <p:animMotion origin="layout" path="M -0.0085 0.02151 C -0.00574 0.01596 -0.00226 0.01318 0.00121 0.00856 C 0.00416 -0.00301 0.00295 0.00231 0.00485 -0.0074 C 0.00364 -0.02892 -0.0014 -0.04997 0.01076 -0.06685 C 0.01232 -0.07287 0.01527 -0.07611 0.01805 -0.08119 C 0.01631 -0.09068 0.01354 -0.09646 0.00607 -0.09901 C 0.00225 -0.11404 0.00885 -0.09114 -6.94444E-6 -0.10849 C -0.0014 -0.11127 -0.00244 -0.11821 -0.00244 -0.11821 C -0.00174 -0.13139 -6.94444E-6 -0.14249 -6.94444E-6 -0.15522 " pathEditMode="relative" ptsTypes="ffffffffA">
                                      <p:cBhvr>
                                        <p:cTn id="58" dur="1000" fill="hold"/>
                                        <p:tgtEl>
                                          <p:spTgt spid="356423"/>
                                        </p:tgtEl>
                                        <p:attrNameLst>
                                          <p:attrName>ppt_x</p:attrName>
                                          <p:attrName>ppt_y</p:attrName>
                                        </p:attrNameLst>
                                      </p:cBhvr>
                                    </p:animMotion>
                                  </p:childTnLst>
                                  <p:subTnLst>
                                    <p:set>
                                      <p:cBhvr override="childStyle">
                                        <p:cTn dur="1" fill="hold" display="0" masterRel="sameClick" afterEffect="1">
                                          <p:stCondLst>
                                            <p:cond evt="end" delay="0">
                                              <p:tn val="57"/>
                                            </p:cond>
                                          </p:stCondLst>
                                        </p:cTn>
                                        <p:tgtEl>
                                          <p:spTgt spid="356423"/>
                                        </p:tgtEl>
                                        <p:attrNameLst>
                                          <p:attrName>style.visibility</p:attrName>
                                        </p:attrNameLst>
                                      </p:cBhvr>
                                      <p:to>
                                        <p:strVal val="hidden"/>
                                      </p:to>
                                    </p:set>
                                  </p:subTnLst>
                                </p:cTn>
                              </p:par>
                              <p:par>
                                <p:cTn id="59" presetID="0" presetClass="path" presetSubtype="0" repeatCount="indefinite" accel="50000" decel="50000" fill="hold" grpId="0" nodeType="withEffect">
                                  <p:stCondLst>
                                    <p:cond delay="0"/>
                                  </p:stCondLst>
                                  <p:childTnLst>
                                    <p:animMotion origin="layout" path="M -0.0059 0.01064 C -0.00521 -0.00278 -0.00868 -0.01527 0.00122 -0.01989 C 0.00972 -0.03632 -0.00017 -0.04372 -0.0059 -0.05505 C -0.00625 -0.06246 -0.00555 -0.07032 -0.00712 -0.07749 C -0.00746 -0.07888 -0.01441 -0.0842 -0.01562 -0.08559 C -0.01944 -0.08975 -0.02118 -0.09415 -0.02274 -0.10016 C -0.02153 -0.10918 -0.0217 -0.12098 -0.01441 -0.12422 C -0.00694 -0.13902 -0.01302 -0.12538 -0.01076 -0.16424 C -0.00989 -0.18043 -0.00833 -0.17742 -0.00833 -0.19963 " pathEditMode="relative" ptsTypes="ffffffffA">
                                      <p:cBhvr>
                                        <p:cTn id="60" dur="1000" fill="hold"/>
                                        <p:tgtEl>
                                          <p:spTgt spid="356424"/>
                                        </p:tgtEl>
                                        <p:attrNameLst>
                                          <p:attrName>ppt_x</p:attrName>
                                          <p:attrName>ppt_y</p:attrName>
                                        </p:attrNameLst>
                                      </p:cBhvr>
                                    </p:animMotion>
                                  </p:childTnLst>
                                  <p:subTnLst>
                                    <p:set>
                                      <p:cBhvr override="childStyle">
                                        <p:cTn dur="1" fill="hold" display="0" masterRel="nextClick" afterEffect="1"/>
                                        <p:tgtEl>
                                          <p:spTgt spid="356424"/>
                                        </p:tgtEl>
                                        <p:attrNameLst>
                                          <p:attrName>style.visibility</p:attrName>
                                        </p:attrNameLst>
                                      </p:cBhvr>
                                      <p:to>
                                        <p:strVal val="hidden"/>
                                      </p:to>
                                    </p:set>
                                  </p:subTnLst>
                                </p:cTn>
                              </p:par>
                              <p:par>
                                <p:cTn id="61" presetID="0" presetClass="path" presetSubtype="0" accel="50000" decel="50000" fill="hold" grpId="0" nodeType="withEffect">
                                  <p:stCondLst>
                                    <p:cond delay="0"/>
                                  </p:stCondLst>
                                  <p:childTnLst>
                                    <p:animMotion origin="layout" path="M 3.33333E-6 0.00023 C 0.0026 -0.00995 0.00555 -0.02498 -0.00365 -0.02845 C -0.00608 -0.03377 -0.00695 -0.03655 -0.00243 -0.03979 " pathEditMode="relative" ptsTypes="ffA">
                                      <p:cBhvr>
                                        <p:cTn id="62" dur="2000" fill="hold"/>
                                        <p:tgtEl>
                                          <p:spTgt spid="356453"/>
                                        </p:tgtEl>
                                        <p:attrNameLst>
                                          <p:attrName>ppt_x</p:attrName>
                                          <p:attrName>ppt_y</p:attrName>
                                        </p:attrNameLst>
                                      </p:cBhvr>
                                    </p:animMotion>
                                  </p:childTnLst>
                                  <p:subTnLst>
                                    <p:set>
                                      <p:cBhvr override="childStyle">
                                        <p:cTn dur="1" fill="hold" display="0" masterRel="sameClick" afterEffect="1">
                                          <p:stCondLst>
                                            <p:cond evt="end" delay="0">
                                              <p:tn val="61"/>
                                            </p:cond>
                                          </p:stCondLst>
                                        </p:cTn>
                                        <p:tgtEl>
                                          <p:spTgt spid="356453"/>
                                        </p:tgtEl>
                                        <p:attrNameLst>
                                          <p:attrName>style.visibility</p:attrName>
                                        </p:attrNameLst>
                                      </p:cBhvr>
                                      <p:to>
                                        <p:strVal val="hidden"/>
                                      </p:to>
                                    </p:set>
                                  </p:subTnLst>
                                </p:cTn>
                              </p:par>
                              <p:par>
                                <p:cTn id="63" presetID="0" presetClass="path" presetSubtype="0" repeatCount="indefinite" accel="50000" decel="50000" fill="hold" grpId="0" nodeType="withEffect">
                                  <p:stCondLst>
                                    <p:cond delay="0"/>
                                  </p:stCondLst>
                                  <p:childTnLst>
                                    <p:animMotion origin="layout" path="M 0.02725 0.03585 C 0.0276 0.02614 0.0276 0.01642 0.02847 0.00694 C 0.02882 0.0037 0.03003 0.00069 0.0309 -0.00255 C 0.03125 -0.00416 0.03212 -0.0074 0.03212 -0.0074 C 0.03055 -0.0155 0.02656 -0.02221 0.02135 -0.0266 C 0.02291 -0.03262 0.02135 -0.03077 0.025 -0.03308 " pathEditMode="relative" ptsTypes="fffffA">
                                      <p:cBhvr>
                                        <p:cTn id="64" dur="1000" fill="hold"/>
                                        <p:tgtEl>
                                          <p:spTgt spid="356451"/>
                                        </p:tgtEl>
                                        <p:attrNameLst>
                                          <p:attrName>ppt_x</p:attrName>
                                          <p:attrName>ppt_y</p:attrName>
                                        </p:attrNameLst>
                                      </p:cBhvr>
                                    </p:animMotion>
                                  </p:childTnLst>
                                  <p:subTnLst>
                                    <p:set>
                                      <p:cBhvr override="childStyle">
                                        <p:cTn dur="1" fill="hold" display="0" masterRel="sameClick" afterEffect="1">
                                          <p:stCondLst>
                                            <p:cond evt="end" delay="0">
                                              <p:tn val="63"/>
                                            </p:cond>
                                          </p:stCondLst>
                                        </p:cTn>
                                        <p:tgtEl>
                                          <p:spTgt spid="356451"/>
                                        </p:tgtEl>
                                        <p:attrNameLst>
                                          <p:attrName>style.visibility</p:attrName>
                                        </p:attrNameLst>
                                      </p:cBhvr>
                                      <p:to>
                                        <p:strVal val="hidden"/>
                                      </p:to>
                                    </p:set>
                                  </p:subTnLst>
                                </p:cTn>
                              </p:par>
                              <p:par>
                                <p:cTn id="65" presetID="0" presetClass="path" presetSubtype="0" repeatCount="indefinite" accel="50000" decel="50000" fill="hold" grpId="0" nodeType="withEffect">
                                  <p:stCondLst>
                                    <p:cond delay="0"/>
                                  </p:stCondLst>
                                  <p:childTnLst>
                                    <p:animMotion origin="layout" path="M -4.16667E-6 5.66736E-7 C -0.00087 -0.00971 -0.00052 -0.0192 -0.00833 -0.02267 C -0.00972 -0.02521 -0.01198 -0.02868 -0.01198 -0.03215 C -0.01198 -0.04256 -0.00712 -0.05436 -0.00469 -0.0643 C -0.00417 -0.06615 -0.00226 -0.06639 -0.00104 -0.06754 C -0.00017 -0.06962 0.00243 -0.07425 0.00243 -0.07703 C 0.00243 -0.09368 -0.00538 -0.11219 -0.01198 -0.12537 C -0.01267 -0.12676 -0.0125 -0.12884 -0.01319 -0.13023 C -0.01458 -0.13347 -0.01649 -0.13648 -0.01805 -0.13971 C -0.01944 -0.14249 -0.02049 -0.14943 -0.02049 -0.14943 C -0.00851 -0.16007 -0.01649 -0.18297 -0.01441 -0.20078 C -0.01389 -0.20448 -0.00955 -0.21027 -0.00955 -0.21027 C -0.00729 -0.21952 -0.01076 -0.22738 -0.01076 -0.23617 " pathEditMode="relative" ptsTypes="ffffffffffffA">
                                      <p:cBhvr>
                                        <p:cTn id="66" dur="3000" fill="hold"/>
                                        <p:tgtEl>
                                          <p:spTgt spid="356435"/>
                                        </p:tgtEl>
                                        <p:attrNameLst>
                                          <p:attrName>ppt_x</p:attrName>
                                          <p:attrName>ppt_y</p:attrName>
                                        </p:attrNameLst>
                                      </p:cBhvr>
                                    </p:animMotion>
                                  </p:childTnLst>
                                  <p:subTnLst>
                                    <p:set>
                                      <p:cBhvr override="childStyle">
                                        <p:cTn dur="1" fill="hold" display="0" masterRel="sameClick" afterEffect="1">
                                          <p:stCondLst>
                                            <p:cond evt="end" delay="0">
                                              <p:tn val="65"/>
                                            </p:cond>
                                          </p:stCondLst>
                                        </p:cTn>
                                        <p:tgtEl>
                                          <p:spTgt spid="356435"/>
                                        </p:tgtEl>
                                        <p:attrNameLst>
                                          <p:attrName>style.visibility</p:attrName>
                                        </p:attrNameLst>
                                      </p:cBhvr>
                                      <p:to>
                                        <p:strVal val="hidden"/>
                                      </p:to>
                                    </p:set>
                                  </p:subTnLst>
                                </p:cTn>
                              </p:par>
                              <p:par>
                                <p:cTn id="67" presetID="0" presetClass="path" presetSubtype="0" accel="50000" decel="50000" fill="hold" grpId="0" nodeType="withEffect">
                                  <p:stCondLst>
                                    <p:cond delay="0"/>
                                  </p:stCondLst>
                                  <p:childTnLst>
                                    <p:animMotion origin="layout" path="M 5.55556E-7 1.13347E-6 C 0.00504 -0.00995 0.00365 -0.02406 -0.00364 -0.03053 C -0.00521 -0.03747 -0.00781 -0.04303 -0.00955 -0.04973 C -0.01076 -0.07449 -0.00937 -0.0687 -0.01441 -0.08351 C -0.01545 -0.08651 -0.01597 -0.08975 -0.01684 -0.09299 C -0.01718 -0.09461 -0.01805 -0.09785 -0.01805 -0.09785 C -0.01788 -0.10016 -0.01753 -0.11265 -0.01562 -0.11728 C -0.01423 -0.12052 -0.01076 -0.12676 -0.01076 -0.12676 C -0.01024 -0.14273 -0.00833 -0.15892 -0.00833 -0.17488 C -0.00833 -0.18506 -0.01198 -0.19269 -0.01198 -0.20217 " pathEditMode="relative" ptsTypes="fffffffffA">
                                      <p:cBhvr>
                                        <p:cTn id="68" dur="2000" fill="hold"/>
                                        <p:tgtEl>
                                          <p:spTgt spid="356432"/>
                                        </p:tgtEl>
                                        <p:attrNameLst>
                                          <p:attrName>ppt_x</p:attrName>
                                          <p:attrName>ppt_y</p:attrName>
                                        </p:attrNameLst>
                                      </p:cBhvr>
                                    </p:animMotion>
                                  </p:childTnLst>
                                  <p:subTnLst>
                                    <p:set>
                                      <p:cBhvr override="childStyle">
                                        <p:cTn dur="1" fill="hold" display="0" masterRel="sameClick" afterEffect="1">
                                          <p:stCondLst>
                                            <p:cond evt="end" delay="0">
                                              <p:tn val="67"/>
                                            </p:cond>
                                          </p:stCondLst>
                                        </p:cTn>
                                        <p:tgtEl>
                                          <p:spTgt spid="356432"/>
                                        </p:tgtEl>
                                        <p:attrNameLst>
                                          <p:attrName>style.visibility</p:attrName>
                                        </p:attrNameLst>
                                      </p:cBhvr>
                                      <p:to>
                                        <p:strVal val="hidden"/>
                                      </p:to>
                                    </p:set>
                                  </p:subTnLst>
                                </p:cTn>
                              </p:par>
                              <p:par>
                                <p:cTn id="69" presetID="0" presetClass="path" presetSubtype="0" repeatCount="indefinite" accel="50000" decel="50000" fill="hold" grpId="0" nodeType="withEffect">
                                  <p:stCondLst>
                                    <p:cond delay="0"/>
                                  </p:stCondLst>
                                  <p:childTnLst>
                                    <p:animMotion origin="layout" path="M -5.27778E-6 1.13347E-6 C -0.00036 -0.00694 -0.00053 -0.01411 -0.00121 -0.02105 C -0.00192 -0.02869 -0.00782 -0.03331 -0.00956 -0.04025 C -0.01042 -0.04349 -0.01112 -0.04673 -0.01199 -0.04997 C -0.01233 -0.05159 -0.01286 -0.05298 -0.0132 -0.0546 C -0.01355 -0.05621 -0.01442 -0.05945 -0.01442 -0.05945 C -0.01407 -0.06084 -0.01286 -0.06894 -0.01199 -0.07079 C -0.0106 -0.07403 -0.00713 -0.08027 -0.00713 -0.08027 C -0.00678 -0.09415 -0.00661 -0.10826 -0.00591 -0.12214 C -0.00591 -0.12376 -0.00574 -0.12584 -0.00487 -0.127 C -0.00174 -0.13116 0.00242 -0.13324 0.00607 -0.13648 C 0.00728 -0.13764 0.00971 -0.13972 0.00971 -0.13972 C 0.01336 -0.14689 0.01475 -0.15268 0.00728 -0.15591 C -5.27778E-6 -0.16979 0.00989 -0.15291 0.00121 -0.16216 C -0.00121 -0.1647 -0.00296 -0.16864 -0.00487 -0.17188 C -0.00886 -0.17858 -0.00869 -0.18437 -0.01442 -0.18946 C -0.01754 -0.1957 -0.01893 -0.20195 -0.02292 -0.20727 " pathEditMode="relative" ptsTypes="ffffffffffffffffA">
                                      <p:cBhvr>
                                        <p:cTn id="70" dur="2000" fill="hold"/>
                                        <p:tgtEl>
                                          <p:spTgt spid="356436"/>
                                        </p:tgtEl>
                                        <p:attrNameLst>
                                          <p:attrName>ppt_x</p:attrName>
                                          <p:attrName>ppt_y</p:attrName>
                                        </p:attrNameLst>
                                      </p:cBhvr>
                                    </p:animMotion>
                                  </p:childTnLst>
                                  <p:subTnLst>
                                    <p:set>
                                      <p:cBhvr override="childStyle">
                                        <p:cTn dur="1" fill="hold" display="0" masterRel="sameClick" afterEffect="1">
                                          <p:stCondLst>
                                            <p:cond evt="end" delay="0">
                                              <p:tn val="69"/>
                                            </p:cond>
                                          </p:stCondLst>
                                        </p:cTn>
                                        <p:tgtEl>
                                          <p:spTgt spid="356436"/>
                                        </p:tgtEl>
                                        <p:attrNameLst>
                                          <p:attrName>style.visibility</p:attrName>
                                        </p:attrNameLst>
                                      </p:cBhvr>
                                      <p:to>
                                        <p:strVal val="hidden"/>
                                      </p:to>
                                    </p:set>
                                  </p:subTnLst>
                                </p:cTn>
                              </p:par>
                              <p:par>
                                <p:cTn id="71" presetID="0" presetClass="path" presetSubtype="0" repeatCount="indefinite" accel="50000" decel="50000" fill="hold" grpId="0" nodeType="withEffect">
                                  <p:stCondLst>
                                    <p:cond delay="0"/>
                                  </p:stCondLst>
                                  <p:childTnLst>
                                    <p:animMotion origin="layout" path="M 3.61111E-6 6.60421E-6 C 0.00364 -0.00739 0.00312 -0.01272 -0.00243 -0.01757 C -0.004 -0.02382 -0.00695 -0.02498 -0.00955 -0.03053 C -0.00886 -0.03492 -0.00677 -0.03885 -0.00608 -0.04325 C -0.00521 -0.04903 -0.00799 -0.0569 -0.00486 -0.06106 C -0.00174 -0.06523 0.00399 -0.06222 0.0085 -0.06268 C 0.00816 -0.06962 0.00868 -0.07679 0.00729 -0.0835 C 0.00659 -0.0872 0.00243 -0.09298 0.00243 -0.09298 C -0.00157 -0.10894 0.00399 -0.11704 0.01441 -0.1219 C 0.02031 -0.1337 0.02413 -0.14619 0.02413 -0.16053 " pathEditMode="relative" ptsTypes="fffffffffA">
                                      <p:cBhvr>
                                        <p:cTn id="72" dur="1000" fill="hold"/>
                                        <p:tgtEl>
                                          <p:spTgt spid="356439"/>
                                        </p:tgtEl>
                                        <p:attrNameLst>
                                          <p:attrName>ppt_x</p:attrName>
                                          <p:attrName>ppt_y</p:attrName>
                                        </p:attrNameLst>
                                      </p:cBhvr>
                                    </p:animMotion>
                                  </p:childTnLst>
                                  <p:subTnLst>
                                    <p:set>
                                      <p:cBhvr override="childStyle">
                                        <p:cTn dur="1" fill="hold" display="0" masterRel="sameClick" afterEffect="1">
                                          <p:stCondLst>
                                            <p:cond evt="end" delay="0">
                                              <p:tn val="71"/>
                                            </p:cond>
                                          </p:stCondLst>
                                        </p:cTn>
                                        <p:tgtEl>
                                          <p:spTgt spid="356439"/>
                                        </p:tgtEl>
                                        <p:attrNameLst>
                                          <p:attrName>style.visibility</p:attrName>
                                        </p:attrNameLst>
                                      </p:cBhvr>
                                      <p:to>
                                        <p:strVal val="hidden"/>
                                      </p:to>
                                    </p:set>
                                  </p:subTnLst>
                                </p:cTn>
                              </p:par>
                              <p:par>
                                <p:cTn id="73" presetID="0" presetClass="path" presetSubtype="0" repeatCount="indefinite" accel="50000" decel="50000" fill="hold" grpId="0" nodeType="withEffect">
                                  <p:stCondLst>
                                    <p:cond delay="0"/>
                                  </p:stCondLst>
                                  <p:childTnLst>
                                    <p:animMotion origin="layout" path="M 1.66667E-6 7.73768E-6 C 0.00087 -0.00161 0.00139 -0.00323 0.00243 -0.00462 C 0.00347 -0.00601 0.00538 -0.00624 0.00607 -0.00786 C 0.00746 -0.01087 0.00851 -0.01757 0.00851 -0.01757 C 0.0092 -0.03168 0.00903 -0.03932 0.01198 -0.05135 C 0.01163 -0.05459 0.01215 -0.05829 0.01076 -0.06083 C 0.0092 -0.06407 0.00364 -0.06731 0.00364 -0.06731 C 0.00052 -0.0798 -0.00087 -0.07517 0.00121 -0.09299 C 0.00156 -0.09645 0.00469 -0.099 0.00486 -0.1027 C 0.00555 -0.11288 0.00486 -0.12306 0.00486 -0.13323 " pathEditMode="relative" ptsTypes="fffffffffA">
                                      <p:cBhvr>
                                        <p:cTn id="74" dur="2000" fill="hold"/>
                                        <p:tgtEl>
                                          <p:spTgt spid="356441"/>
                                        </p:tgtEl>
                                        <p:attrNameLst>
                                          <p:attrName>ppt_x</p:attrName>
                                          <p:attrName>ppt_y</p:attrName>
                                        </p:attrNameLst>
                                      </p:cBhvr>
                                    </p:animMotion>
                                  </p:childTnLst>
                                  <p:subTnLst>
                                    <p:set>
                                      <p:cBhvr override="childStyle">
                                        <p:cTn dur="1" fill="hold" display="0" masterRel="sameClick" afterEffect="1">
                                          <p:stCondLst>
                                            <p:cond evt="end" delay="0">
                                              <p:tn val="73"/>
                                            </p:cond>
                                          </p:stCondLst>
                                        </p:cTn>
                                        <p:tgtEl>
                                          <p:spTgt spid="356441"/>
                                        </p:tgtEl>
                                        <p:attrNameLst>
                                          <p:attrName>style.visibility</p:attrName>
                                        </p:attrNameLst>
                                      </p:cBhvr>
                                      <p:to>
                                        <p:strVal val="hidden"/>
                                      </p:to>
                                    </p:set>
                                  </p:subTnLst>
                                </p:cTn>
                              </p:par>
                              <p:par>
                                <p:cTn id="75" presetID="0" presetClass="path" presetSubtype="0" repeatCount="indefinite" accel="50000" decel="50000" fill="hold" grpId="0" nodeType="withEffect">
                                  <p:stCondLst>
                                    <p:cond delay="0"/>
                                  </p:stCondLst>
                                  <p:childTnLst>
                                    <p:animMotion origin="layout" path="M 2.5E-6 -7.54106E-7 C 0.00504 -0.00671 0.00451 -0.00347 0.00243 -0.01457 C 0.00174 -0.01781 0.00087 -0.02082 2.5E-6 -0.02406 C -0.00035 -0.02568 -0.00121 -0.02891 -0.00121 -0.02891 C 2.5E-6 -0.03863 2.5E-6 -0.04141 0.00608 -0.04649 C 0.00399 -0.0606 0.00295 -0.05737 -0.00486 -0.06431 C -0.00642 -0.06754 -0.01111 -0.07055 -0.00955 -0.07379 C -0.00799 -0.07703 -0.00642 -0.08027 -0.00486 -0.08351 C -0.00399 -0.08513 -0.00243 -0.08836 -0.00243 -0.08836 C -0.00121 -0.09831 -0.00104 -0.10062 0.00486 -0.10594 C 0.00677 -0.11381 0.00608 -0.10918 0.00608 -0.12052 " pathEditMode="relative" ptsTypes="ffffffffffA">
                                      <p:cBhvr>
                                        <p:cTn id="76" dur="1000" fill="hold"/>
                                        <p:tgtEl>
                                          <p:spTgt spid="356428"/>
                                        </p:tgtEl>
                                        <p:attrNameLst>
                                          <p:attrName>ppt_x</p:attrName>
                                          <p:attrName>ppt_y</p:attrName>
                                        </p:attrNameLst>
                                      </p:cBhvr>
                                    </p:animMotion>
                                  </p:childTnLst>
                                  <p:subTnLst>
                                    <p:set>
                                      <p:cBhvr override="childStyle">
                                        <p:cTn dur="1" fill="hold" display="0" masterRel="sameClick" afterEffect="1">
                                          <p:stCondLst>
                                            <p:cond evt="end" delay="0">
                                              <p:tn val="75"/>
                                            </p:cond>
                                          </p:stCondLst>
                                        </p:cTn>
                                        <p:tgtEl>
                                          <p:spTgt spid="356428"/>
                                        </p:tgtEl>
                                        <p:attrNameLst>
                                          <p:attrName>style.visibility</p:attrName>
                                        </p:attrNameLst>
                                      </p:cBhvr>
                                      <p:to>
                                        <p:strVal val="hidden"/>
                                      </p:to>
                                    </p:set>
                                  </p:subTnLst>
                                </p:cTn>
                              </p:par>
                              <p:par>
                                <p:cTn id="77" presetID="0" presetClass="path" presetSubtype="0" repeatCount="indefinite" accel="50000" decel="50000" fill="hold" grpId="0" nodeType="withEffect">
                                  <p:stCondLst>
                                    <p:cond delay="0"/>
                                  </p:stCondLst>
                                  <p:childTnLst>
                                    <p:animMotion origin="layout" path="M 4.72222E-6 3.96253E-6 C -0.0059 -0.00532 -0.00972 -0.00671 -0.01215 -0.01619 C -0.0092 -0.02707 -0.00417 -0.02799 0.00243 -0.03377 C 0.00434 -0.0428 0.00434 -0.04927 0.00955 -0.05621 C 0.01233 -0.06755 0.01198 -0.06246 0.01198 -0.07078 " pathEditMode="relative" ptsTypes="ffffA">
                                      <p:cBhvr>
                                        <p:cTn id="78" dur="1000" fill="hold"/>
                                        <p:tgtEl>
                                          <p:spTgt spid="356450"/>
                                        </p:tgtEl>
                                        <p:attrNameLst>
                                          <p:attrName>ppt_x</p:attrName>
                                          <p:attrName>ppt_y</p:attrName>
                                        </p:attrNameLst>
                                      </p:cBhvr>
                                    </p:animMotion>
                                  </p:childTnLst>
                                  <p:subTnLst>
                                    <p:set>
                                      <p:cBhvr override="childStyle">
                                        <p:cTn dur="1" fill="hold" display="0" masterRel="sameClick" afterEffect="1">
                                          <p:stCondLst>
                                            <p:cond evt="end" delay="0">
                                              <p:tn val="77"/>
                                            </p:cond>
                                          </p:stCondLst>
                                        </p:cTn>
                                        <p:tgtEl>
                                          <p:spTgt spid="356450"/>
                                        </p:tgtEl>
                                        <p:attrNameLst>
                                          <p:attrName>style.visibility</p:attrName>
                                        </p:attrNameLst>
                                      </p:cBhvr>
                                      <p:to>
                                        <p:strVal val="hidden"/>
                                      </p:to>
                                    </p:set>
                                  </p:subTnLst>
                                </p:cTn>
                              </p:par>
                              <p:par>
                                <p:cTn id="79" presetID="0" presetClass="path" presetSubtype="0" repeatCount="indefinite" accel="50000" decel="50000" fill="hold" grpId="0" nodeType="withEffect">
                                  <p:stCondLst>
                                    <p:cond delay="0"/>
                                  </p:stCondLst>
                                  <p:childTnLst>
                                    <p:animMotion origin="layout" path="M 5.83333E-6 -1.8737E-7 C 0.0014 -0.01643 0.00244 -0.01296 0.00487 -0.02568 C 0.00331 -0.03863 0.00435 -0.03216 0.00122 -0.04488 C 0.00035 -0.04858 -0.00346 -0.05459 -0.00346 -0.05459 C -0.00468 -0.06639 -0.00433 -0.06709 -0.01197 -0.07056 C -0.01562 -0.07773 -0.0144 -0.08282 -0.01076 -0.08976 C -0.00815 -0.1004 -0.00711 -0.10641 -0.00711 -0.11867 " pathEditMode="relative" ptsTypes="ffffffA">
                                      <p:cBhvr>
                                        <p:cTn id="80" dur="3000" fill="hold"/>
                                        <p:tgtEl>
                                          <p:spTgt spid="356426"/>
                                        </p:tgtEl>
                                        <p:attrNameLst>
                                          <p:attrName>ppt_x</p:attrName>
                                          <p:attrName>ppt_y</p:attrName>
                                        </p:attrNameLst>
                                      </p:cBhvr>
                                    </p:animMotion>
                                  </p:childTnLst>
                                  <p:subTnLst>
                                    <p:set>
                                      <p:cBhvr override="childStyle">
                                        <p:cTn dur="1" fill="hold" display="0" masterRel="sameClick" afterEffect="1">
                                          <p:stCondLst>
                                            <p:cond evt="end" delay="0">
                                              <p:tn val="79"/>
                                            </p:cond>
                                          </p:stCondLst>
                                        </p:cTn>
                                        <p:tgtEl>
                                          <p:spTgt spid="356426"/>
                                        </p:tgtEl>
                                        <p:attrNameLst>
                                          <p:attrName>style.visibility</p:attrName>
                                        </p:attrNameLst>
                                      </p:cBhvr>
                                      <p:to>
                                        <p:strVal val="hidden"/>
                                      </p:to>
                                    </p:set>
                                  </p:subTnLst>
                                </p:cTn>
                              </p:par>
                              <p:par>
                                <p:cTn id="81" presetID="0" presetClass="path" presetSubtype="0" repeatCount="indefinite" accel="50000" decel="50000" fill="hold" grpId="0" nodeType="withEffect">
                                  <p:stCondLst>
                                    <p:cond delay="0"/>
                                  </p:stCondLst>
                                  <p:childTnLst>
                                    <p:animMotion origin="layout" path="M 3.33333E-6 -1.02938E-6 C 0.00295 -0.0074 -0.00365 -0.01434 -0.00955 -0.0192 C -0.00851 -0.02452 -0.00799 -0.031 -0.0132 -0.03516 C -0.01528 -0.03701 -0.01927 -0.03794 -0.0217 -0.03932 C -0.02414 -0.04071 -0.02882 -0.04326 -0.02882 -0.04326 C -0.03056 -0.04765 -0.03004 -0.04534 -0.03004 -0.0502 " pathEditMode="relative" rAng="0" ptsTypes="fffffA">
                                      <p:cBhvr>
                                        <p:cTn id="82" dur="2000" fill="hold"/>
                                        <p:tgtEl>
                                          <p:spTgt spid="356425"/>
                                        </p:tgtEl>
                                        <p:attrNameLst>
                                          <p:attrName>ppt_x</p:attrName>
                                          <p:attrName>ppt_y</p:attrName>
                                        </p:attrNameLst>
                                      </p:cBhvr>
                                      <p:rCtr x="-14" y="-25"/>
                                    </p:animMotion>
                                  </p:childTnLst>
                                  <p:subTnLst>
                                    <p:set>
                                      <p:cBhvr override="childStyle">
                                        <p:cTn dur="1" fill="hold" display="0" masterRel="sameClick" afterEffect="1">
                                          <p:stCondLst>
                                            <p:cond evt="end" delay="0">
                                              <p:tn val="81"/>
                                            </p:cond>
                                          </p:stCondLst>
                                        </p:cTn>
                                        <p:tgtEl>
                                          <p:spTgt spid="356425"/>
                                        </p:tgtEl>
                                        <p:attrNameLst>
                                          <p:attrName>style.visibility</p:attrName>
                                        </p:attrNameLst>
                                      </p:cBhvr>
                                      <p:to>
                                        <p:strVal val="hidden"/>
                                      </p:to>
                                    </p:set>
                                  </p:subTnLst>
                                </p:cTn>
                              </p:par>
                              <p:par>
                                <p:cTn id="83" presetID="0" presetClass="path" presetSubtype="0" repeatCount="indefinite" accel="50000" decel="50000" fill="hold" grpId="0" nodeType="withEffect">
                                  <p:stCondLst>
                                    <p:cond delay="0"/>
                                  </p:stCondLst>
                                  <p:childTnLst>
                                    <p:animMotion origin="layout" path="M 6.38889E-6 5.66736E-7 C -0.00034 -0.02244 -0.00051 -0.04488 -0.00103 -0.06732 C -0.00121 -0.07426 -0.00051 -0.08166 -0.00225 -0.08814 C -0.00399 -0.09438 -0.01336 -0.10225 -0.01805 -0.10433 C -0.0243 -0.11011 -0.02048 -0.10618 -0.02881 -0.11705 C -0.0309 -0.11983 -0.03367 -0.12145 -0.0361 -0.12353 C -0.03732 -0.12468 -0.03975 -0.12677 -0.03975 -0.12677 C -0.03992 -0.12746 -0.04201 -0.13556 -0.04201 -0.13648 C -0.04201 -0.14203 -0.03784 -0.14759 -0.03489 -0.15082 C -0.02847 -0.15799 -0.02187 -0.16216 -0.01683 -0.17164 C -0.01215 -0.19061 -0.0144 -0.21259 -0.0144 -0.23271 " pathEditMode="relative" ptsTypes="ffffffffffA">
                                      <p:cBhvr>
                                        <p:cTn id="84" dur="1000" fill="hold"/>
                                        <p:tgtEl>
                                          <p:spTgt spid="356455"/>
                                        </p:tgtEl>
                                        <p:attrNameLst>
                                          <p:attrName>ppt_x</p:attrName>
                                          <p:attrName>ppt_y</p:attrName>
                                        </p:attrNameLst>
                                      </p:cBhvr>
                                    </p:animMotion>
                                  </p:childTnLst>
                                  <p:subTnLst>
                                    <p:set>
                                      <p:cBhvr override="childStyle">
                                        <p:cTn dur="1" fill="hold" display="0" masterRel="sameClick" afterEffect="1">
                                          <p:stCondLst>
                                            <p:cond evt="end" delay="0">
                                              <p:tn val="83"/>
                                            </p:cond>
                                          </p:stCondLst>
                                        </p:cTn>
                                        <p:tgtEl>
                                          <p:spTgt spid="356455"/>
                                        </p:tgtEl>
                                        <p:attrNameLst>
                                          <p:attrName>style.visibility</p:attrName>
                                        </p:attrNameLst>
                                      </p:cBhvr>
                                      <p:to>
                                        <p:strVal val="hidden"/>
                                      </p:to>
                                    </p:set>
                                  </p:subTnLst>
                                </p:cTn>
                              </p:par>
                              <p:par>
                                <p:cTn id="85" presetID="0" presetClass="path" presetSubtype="0" repeatCount="indefinite" accel="50000" decel="50000" fill="hold" grpId="0" nodeType="withEffect">
                                  <p:stCondLst>
                                    <p:cond delay="0"/>
                                  </p:stCondLst>
                                  <p:childTnLst>
                                    <p:animMotion origin="layout" path="M -0.0085 0.02151 C -0.00574 0.01596 -0.00226 0.01318 0.00121 0.00856 C 0.00416 -0.00301 0.00295 0.00231 0.00485 -0.0074 C 0.00364 -0.02892 -0.0014 -0.04997 0.01076 -0.06685 C 0.01232 -0.07287 0.01527 -0.07611 0.01805 -0.08119 C 0.01631 -0.09068 0.01354 -0.09646 0.00607 -0.09901 C 0.00225 -0.11404 0.00885 -0.09114 -6.94444E-6 -0.10849 C -0.0014 -0.11127 -0.00244 -0.11821 -0.00244 -0.11821 C -0.00174 -0.13139 -6.94444E-6 -0.14249 -6.94444E-6 -0.15522 " pathEditMode="relative" ptsTypes="ffffffffA">
                                      <p:cBhvr>
                                        <p:cTn id="86" dur="1000" fill="hold"/>
                                        <p:tgtEl>
                                          <p:spTgt spid="356456"/>
                                        </p:tgtEl>
                                        <p:attrNameLst>
                                          <p:attrName>ppt_x</p:attrName>
                                          <p:attrName>ppt_y</p:attrName>
                                        </p:attrNameLst>
                                      </p:cBhvr>
                                    </p:animMotion>
                                  </p:childTnLst>
                                  <p:subTnLst>
                                    <p:set>
                                      <p:cBhvr override="childStyle">
                                        <p:cTn dur="1" fill="hold" display="0" masterRel="sameClick" afterEffect="1">
                                          <p:stCondLst>
                                            <p:cond evt="end" delay="0">
                                              <p:tn val="85"/>
                                            </p:cond>
                                          </p:stCondLst>
                                        </p:cTn>
                                        <p:tgtEl>
                                          <p:spTgt spid="356456"/>
                                        </p:tgtEl>
                                        <p:attrNameLst>
                                          <p:attrName>style.visibility</p:attrName>
                                        </p:attrNameLst>
                                      </p:cBhvr>
                                      <p:to>
                                        <p:strVal val="hidden"/>
                                      </p:to>
                                    </p:set>
                                  </p:subTnLst>
                                </p:cTn>
                              </p:par>
                              <p:par>
                                <p:cTn id="87" presetID="0" presetClass="path" presetSubtype="0" repeatCount="indefinite" accel="50000" decel="50000" fill="hold" grpId="0" nodeType="withEffect">
                                  <p:stCondLst>
                                    <p:cond delay="0"/>
                                  </p:stCondLst>
                                  <p:childTnLst>
                                    <p:animMotion origin="layout" path="M -0.0059 0.01064 C -0.00521 -0.00278 -0.00868 -0.01527 0.00122 -0.01989 C 0.00972 -0.03632 -0.00017 -0.04372 -0.0059 -0.05505 C -0.00625 -0.06246 -0.00555 -0.07032 -0.00712 -0.07749 C -0.00746 -0.07888 -0.01441 -0.0842 -0.01562 -0.08559 C -0.01944 -0.08975 -0.02118 -0.09415 -0.02274 -0.10016 C -0.02153 -0.10918 -0.0217 -0.12098 -0.01441 -0.12422 C -0.00694 -0.13902 -0.01302 -0.12538 -0.01076 -0.16424 C -0.00989 -0.18043 -0.00833 -0.17742 -0.00833 -0.19963 " pathEditMode="relative" ptsTypes="ffffffffA">
                                      <p:cBhvr>
                                        <p:cTn id="88" dur="1000" fill="hold"/>
                                        <p:tgtEl>
                                          <p:spTgt spid="356457"/>
                                        </p:tgtEl>
                                        <p:attrNameLst>
                                          <p:attrName>ppt_x</p:attrName>
                                          <p:attrName>ppt_y</p:attrName>
                                        </p:attrNameLst>
                                      </p:cBhvr>
                                    </p:animMotion>
                                  </p:childTnLst>
                                  <p:subTnLst>
                                    <p:set>
                                      <p:cBhvr override="childStyle">
                                        <p:cTn dur="1" fill="hold" display="0" masterRel="nextClick" afterEffect="1"/>
                                        <p:tgtEl>
                                          <p:spTgt spid="356457"/>
                                        </p:tgtEl>
                                        <p:attrNameLst>
                                          <p:attrName>style.visibility</p:attrName>
                                        </p:attrNameLst>
                                      </p:cBhvr>
                                      <p:to>
                                        <p:strVal val="hidden"/>
                                      </p:to>
                                    </p:set>
                                  </p:sub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3"/>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356459"/>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nodeType="clickEffect">
                                  <p:stCondLst>
                                    <p:cond delay="0"/>
                                  </p:stCondLst>
                                  <p:childTnLst>
                                    <p:set>
                                      <p:cBhvr>
                                        <p:cTn id="108" dur="1" fill="hold">
                                          <p:stCondLst>
                                            <p:cond delay="0"/>
                                          </p:stCondLst>
                                        </p:cTn>
                                        <p:tgtEl>
                                          <p:spTgt spid="10"/>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9" grpId="0" animBg="1"/>
      <p:bldP spid="356360" grpId="0" animBg="1"/>
      <p:bldP spid="356362" grpId="0" animBg="1"/>
      <p:bldP spid="356366" grpId="0" animBg="1"/>
      <p:bldP spid="356369" grpId="0" animBg="1"/>
      <p:bldP spid="356370" grpId="0" animBg="1"/>
      <p:bldP spid="356373" grpId="0" animBg="1"/>
      <p:bldP spid="356375" grpId="0" animBg="1"/>
      <p:bldP spid="356384" grpId="0" animBg="1"/>
      <p:bldP spid="356385" grpId="0" animBg="1"/>
      <p:bldP spid="356387" grpId="0" animBg="1"/>
      <p:bldP spid="356389" grpId="0" animBg="1"/>
      <p:bldP spid="356390" grpId="0" animBg="1"/>
      <p:bldP spid="356391" grpId="0" animBg="1"/>
      <p:bldP spid="356392" grpId="0" animBg="1"/>
      <p:bldP spid="356393" grpId="0" animBg="1"/>
      <p:bldP spid="356395" grpId="0" animBg="1"/>
      <p:bldP spid="356399" grpId="0" animBg="1"/>
      <p:bldP spid="356402" grpId="0" animBg="1"/>
      <p:bldP spid="356403" grpId="0" animBg="1"/>
      <p:bldP spid="356406" grpId="0" animBg="1"/>
      <p:bldP spid="356408" grpId="0" animBg="1"/>
      <p:bldP spid="356417" grpId="0" animBg="1"/>
      <p:bldP spid="356418" grpId="0" animBg="1"/>
      <p:bldP spid="356420" grpId="0" animBg="1"/>
      <p:bldP spid="356422" grpId="0" animBg="1"/>
      <p:bldP spid="356423" grpId="0" animBg="1"/>
      <p:bldP spid="356424" grpId="0" animBg="1"/>
      <p:bldP spid="356425" grpId="0" animBg="1"/>
      <p:bldP spid="356426" grpId="0" animBg="1"/>
      <p:bldP spid="356428" grpId="0" animBg="1"/>
      <p:bldP spid="356432" grpId="0" animBg="1"/>
      <p:bldP spid="356435" grpId="0" animBg="1"/>
      <p:bldP spid="356436" grpId="0" animBg="1"/>
      <p:bldP spid="356439" grpId="0" animBg="1"/>
      <p:bldP spid="356441" grpId="0" animBg="1"/>
      <p:bldP spid="356450" grpId="0" animBg="1"/>
      <p:bldP spid="356451" grpId="0" animBg="1"/>
      <p:bldP spid="356453" grpId="0" animBg="1"/>
      <p:bldP spid="356455" grpId="0" animBg="1"/>
      <p:bldP spid="356456" grpId="0" animBg="1"/>
      <p:bldP spid="356457" grpId="0" animBg="1"/>
      <p:bldP spid="35645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2"/>
          <p:cNvSpPr>
            <a:spLocks noGrp="1" noChangeArrowheads="1"/>
          </p:cNvSpPr>
          <p:nvPr>
            <p:ph type="title"/>
          </p:nvPr>
        </p:nvSpPr>
        <p:spPr>
          <a:xfrm>
            <a:off x="254000" y="122238"/>
            <a:ext cx="6083300" cy="650875"/>
          </a:xfrm>
        </p:spPr>
        <p:txBody>
          <a:bodyPr/>
          <a:lstStyle/>
          <a:p>
            <a:pPr eaLnBrk="1" hangingPunct="1"/>
            <a:r>
              <a:rPr lang="ru-RU" smtClean="0"/>
              <a:t>Производство био-изопрена</a:t>
            </a:r>
            <a:endParaRPr lang="en-US" smtClean="0"/>
          </a:p>
        </p:txBody>
      </p:sp>
      <p:sp>
        <p:nvSpPr>
          <p:cNvPr id="125956" name="Rectangle 3"/>
          <p:cNvSpPr>
            <a:spLocks noGrp="1" noChangeArrowheads="1"/>
          </p:cNvSpPr>
          <p:nvPr>
            <p:ph type="body" idx="1"/>
          </p:nvPr>
        </p:nvSpPr>
        <p:spPr>
          <a:xfrm>
            <a:off x="228600" y="1511300"/>
            <a:ext cx="3784600" cy="4660900"/>
          </a:xfrm>
        </p:spPr>
        <p:txBody>
          <a:bodyPr/>
          <a:lstStyle/>
          <a:p>
            <a:pPr eaLnBrk="1" hangingPunct="1"/>
            <a:r>
              <a:rPr lang="ru-RU" b="1" smtClean="0"/>
              <a:t>Платформа </a:t>
            </a:r>
            <a:r>
              <a:rPr lang="en-US" b="1" smtClean="0"/>
              <a:t>C5 (5-carbon molecule) </a:t>
            </a:r>
            <a:r>
              <a:rPr lang="ru-RU" b="1" smtClean="0"/>
              <a:t>для производства ценных продуктов</a:t>
            </a:r>
            <a:r>
              <a:rPr lang="en-US" b="1" smtClean="0"/>
              <a:t>:</a:t>
            </a:r>
            <a:r>
              <a:rPr lang="ru-RU" b="1" smtClean="0"/>
              <a:t/>
            </a:r>
            <a:br>
              <a:rPr lang="ru-RU" b="1" smtClean="0"/>
            </a:br>
            <a:endParaRPr lang="en-US" b="1" smtClean="0"/>
          </a:p>
          <a:p>
            <a:pPr lvl="1" eaLnBrk="1" hangingPunct="1"/>
            <a:r>
              <a:rPr lang="ru-RU" sz="2400" smtClean="0"/>
              <a:t>Биохимия</a:t>
            </a:r>
            <a:r>
              <a:rPr lang="en-US" sz="2400" smtClean="0"/>
              <a:t>: </a:t>
            </a:r>
            <a:r>
              <a:rPr lang="ru-RU" sz="2400" smtClean="0"/>
              <a:t> Шины,  адгезивы, эластомеры</a:t>
            </a:r>
            <a:endParaRPr lang="en-US" sz="2400" smtClean="0"/>
          </a:p>
          <a:p>
            <a:pPr lvl="1" eaLnBrk="1" hangingPunct="1"/>
            <a:r>
              <a:rPr lang="ru-RU" sz="2400" smtClean="0"/>
              <a:t>Биотопливо</a:t>
            </a:r>
            <a:r>
              <a:rPr lang="en-US" sz="2400" smtClean="0"/>
              <a:t>: </a:t>
            </a:r>
            <a:r>
              <a:rPr lang="ru-RU" sz="2400" smtClean="0"/>
              <a:t>автомобильное и самолетное</a:t>
            </a:r>
            <a:endParaRPr lang="en-US" sz="2400" smtClean="0"/>
          </a:p>
        </p:txBody>
      </p:sp>
      <p:pic>
        <p:nvPicPr>
          <p:cNvPr id="125958" name="Picture 2" descr="[green+tires.jpg]"/>
          <p:cNvPicPr>
            <a:picLocks noChangeAspect="1" noChangeArrowheads="1"/>
          </p:cNvPicPr>
          <p:nvPr/>
        </p:nvPicPr>
        <p:blipFill>
          <a:blip r:embed="rId2" cstate="print"/>
          <a:srcRect/>
          <a:stretch>
            <a:fillRect/>
          </a:stretch>
        </p:blipFill>
        <p:spPr bwMode="auto">
          <a:xfrm>
            <a:off x="4152900" y="1981200"/>
            <a:ext cx="479425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Цены</a:t>
            </a:r>
            <a:endParaRPr lang="en-US" dirty="0"/>
          </a:p>
        </p:txBody>
      </p:sp>
      <p:sp>
        <p:nvSpPr>
          <p:cNvPr id="12" name="Rectangle 11"/>
          <p:cNvSpPr/>
          <p:nvPr/>
        </p:nvSpPr>
        <p:spPr>
          <a:xfrm>
            <a:off x="76200" y="6550223"/>
            <a:ext cx="8458200" cy="307777"/>
          </a:xfrm>
          <a:prstGeom prst="rect">
            <a:avLst/>
          </a:prstGeom>
        </p:spPr>
        <p:txBody>
          <a:bodyPr wrap="square">
            <a:spAutoFit/>
          </a:bodyPr>
          <a:lstStyle/>
          <a:p>
            <a:pPr algn="l"/>
            <a:r>
              <a:rPr lang="en-US" sz="1400" i="1" dirty="0" smtClean="0"/>
              <a:t>(Chemical Marketing Reporter Sample reports Europe-</a:t>
            </a:r>
            <a:r>
              <a:rPr lang="ru-RU" sz="1400" i="1" dirty="0" smtClean="0"/>
              <a:t> </a:t>
            </a:r>
            <a:r>
              <a:rPr lang="en-US" sz="1400" i="1" dirty="0" smtClean="0"/>
              <a:t>November 2006)</a:t>
            </a:r>
            <a:endParaRPr lang="en-US" sz="1400" i="1" dirty="0"/>
          </a:p>
        </p:txBody>
      </p:sp>
      <p:pic>
        <p:nvPicPr>
          <p:cNvPr id="75785" name="Picture 9"/>
          <p:cNvPicPr>
            <a:picLocks noChangeAspect="1" noChangeArrowheads="1"/>
          </p:cNvPicPr>
          <p:nvPr/>
        </p:nvPicPr>
        <p:blipFill>
          <a:blip r:embed="rId2"/>
          <a:srcRect/>
          <a:stretch>
            <a:fillRect/>
          </a:stretch>
        </p:blipFill>
        <p:spPr bwMode="auto">
          <a:xfrm>
            <a:off x="143130" y="1936670"/>
            <a:ext cx="8924670" cy="4311730"/>
          </a:xfrm>
          <a:prstGeom prst="rect">
            <a:avLst/>
          </a:prstGeom>
          <a:noFill/>
          <a:ln w="9525">
            <a:noFill/>
            <a:miter lim="800000"/>
            <a:headEnd/>
            <a:tailEnd/>
          </a:ln>
          <a:effectLst/>
        </p:spPr>
      </p:pic>
      <p:sp>
        <p:nvSpPr>
          <p:cNvPr id="15" name="TextBox 14"/>
          <p:cNvSpPr txBox="1"/>
          <p:nvPr/>
        </p:nvSpPr>
        <p:spPr>
          <a:xfrm>
            <a:off x="152400" y="1229380"/>
            <a:ext cx="7696200" cy="523220"/>
          </a:xfrm>
          <a:prstGeom prst="rect">
            <a:avLst/>
          </a:prstGeom>
          <a:noFill/>
        </p:spPr>
        <p:txBody>
          <a:bodyPr wrap="square" rtlCol="0">
            <a:spAutoFit/>
          </a:bodyPr>
          <a:lstStyle/>
          <a:p>
            <a:pPr algn="l"/>
            <a:r>
              <a:rPr lang="ru-RU" b="1" dirty="0" smtClean="0"/>
              <a:t>Цена нефти – </a:t>
            </a:r>
            <a:r>
              <a:rPr lang="en-US" b="1" dirty="0" smtClean="0"/>
              <a:t> </a:t>
            </a:r>
            <a:r>
              <a:rPr lang="ru-RU" b="1" dirty="0" smtClean="0"/>
              <a:t>€</a:t>
            </a:r>
            <a:r>
              <a:rPr lang="en-US" b="1" dirty="0" smtClean="0"/>
              <a:t>610 </a:t>
            </a:r>
            <a:r>
              <a:rPr lang="ru-RU" b="1" dirty="0" smtClean="0"/>
              <a:t>за тонну </a:t>
            </a:r>
            <a:r>
              <a:rPr lang="ru-RU" sz="2400" dirty="0" smtClean="0"/>
              <a:t>(</a:t>
            </a:r>
            <a:r>
              <a:rPr lang="en-US" sz="2400" dirty="0" smtClean="0"/>
              <a:t>Brent 114 $/</a:t>
            </a:r>
            <a:r>
              <a:rPr lang="en-US" sz="2400" dirty="0" err="1" smtClean="0"/>
              <a:t>bl</a:t>
            </a:r>
            <a:r>
              <a:rPr lang="en-US" sz="2400" dirty="0" smtClean="0"/>
              <a:t>)</a:t>
            </a:r>
            <a:endParaRPr lang="en-US" sz="2000" dirty="0"/>
          </a:p>
        </p:txBody>
      </p:sp>
      <p:sp>
        <p:nvSpPr>
          <p:cNvPr id="6" name="Rounded Rectangle 5"/>
          <p:cNvSpPr/>
          <p:nvPr/>
        </p:nvSpPr>
        <p:spPr bwMode="auto">
          <a:xfrm>
            <a:off x="0" y="2819400"/>
            <a:ext cx="9144000" cy="1905000"/>
          </a:xfrm>
          <a:prstGeom prst="roundRect">
            <a:avLst/>
          </a:prstGeom>
          <a:solidFill>
            <a:srgbClr val="FF0000">
              <a:alpha val="10000"/>
            </a:srgbClr>
          </a:solidFill>
          <a:ln w="698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
                <a:srgbClr val="86C836"/>
              </a:buClr>
              <a:buSzTx/>
              <a:buFont typeface="Wingdings" pitchFamily="2" charset="2"/>
              <a:buChar char="§"/>
              <a:tabLst/>
            </a:pPr>
            <a:endParaRPr kumimoji="0" lang="en-US" sz="1800" b="0" i="0" u="none" strike="noStrike" cap="none" normalizeH="0" baseline="0" smtClean="0">
              <a:ln>
                <a:noFill/>
              </a:ln>
              <a:solidFill>
                <a:srgbClr val="282D63"/>
              </a:solidFill>
              <a:effectLst/>
              <a:latin typeface="Trebuchet MS"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Какие продукты лидируют в гонке?</a:t>
            </a:r>
            <a:endParaRPr lang="en-US" dirty="0"/>
          </a:p>
        </p:txBody>
      </p:sp>
      <p:pic>
        <p:nvPicPr>
          <p:cNvPr id="5" name="Content Placeholder 4" descr="Biotech products race.jpg"/>
          <p:cNvPicPr>
            <a:picLocks noGrp="1" noChangeAspect="1"/>
          </p:cNvPicPr>
          <p:nvPr>
            <p:ph idx="1"/>
          </p:nvPr>
        </p:nvPicPr>
        <p:blipFill>
          <a:blip r:embed="rId2" cstate="print"/>
          <a:stretch>
            <a:fillRect/>
          </a:stretch>
        </p:blipFill>
        <p:spPr>
          <a:xfrm>
            <a:off x="192130" y="1143000"/>
            <a:ext cx="8799470" cy="5334000"/>
          </a:xfrm>
        </p:spPr>
      </p:pic>
      <p:sp>
        <p:nvSpPr>
          <p:cNvPr id="6" name="TextBox 5"/>
          <p:cNvSpPr txBox="1"/>
          <p:nvPr/>
        </p:nvSpPr>
        <p:spPr>
          <a:xfrm>
            <a:off x="0" y="6550223"/>
            <a:ext cx="3886200" cy="307777"/>
          </a:xfrm>
          <a:prstGeom prst="rect">
            <a:avLst/>
          </a:prstGeom>
          <a:noFill/>
        </p:spPr>
        <p:txBody>
          <a:bodyPr wrap="square" rtlCol="0">
            <a:spAutoFit/>
          </a:bodyPr>
          <a:lstStyle/>
          <a:p>
            <a:pPr algn="l"/>
            <a:r>
              <a:rPr lang="ru-RU" sz="1400" i="1" dirty="0" smtClean="0"/>
              <a:t>Источник: </a:t>
            </a:r>
            <a:r>
              <a:rPr lang="en-US" sz="1400" i="1" dirty="0" smtClean="0"/>
              <a:t>Roquette, 2010</a:t>
            </a:r>
            <a:endParaRPr lang="en-US" sz="1400"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304800"/>
            <a:ext cx="8534400" cy="457200"/>
          </a:xfrm>
        </p:spPr>
        <p:txBody>
          <a:bodyPr/>
          <a:lstStyle/>
          <a:p>
            <a:pPr>
              <a:lnSpc>
                <a:spcPct val="80000"/>
              </a:lnSpc>
            </a:pPr>
            <a:r>
              <a:rPr lang="ru-RU" sz="2400" smtClean="0"/>
              <a:t>Биопластики: новая волна инноваций</a:t>
            </a:r>
            <a:endParaRPr lang="en-US" smtClean="0"/>
          </a:p>
        </p:txBody>
      </p:sp>
      <p:sp>
        <p:nvSpPr>
          <p:cNvPr id="67587" name="Line 4"/>
          <p:cNvSpPr>
            <a:spLocks noChangeShapeType="1"/>
          </p:cNvSpPr>
          <p:nvPr/>
        </p:nvSpPr>
        <p:spPr bwMode="auto">
          <a:xfrm>
            <a:off x="6019800" y="5584825"/>
            <a:ext cx="914400" cy="0"/>
          </a:xfrm>
          <a:prstGeom prst="line">
            <a:avLst/>
          </a:prstGeom>
          <a:noFill/>
          <a:ln w="12700">
            <a:solidFill>
              <a:schemeClr val="bg2"/>
            </a:solidFill>
            <a:round/>
            <a:headEnd/>
            <a:tailEnd type="arrow" w="med" len="med"/>
          </a:ln>
        </p:spPr>
        <p:txBody>
          <a:bodyPr/>
          <a:lstStyle/>
          <a:p>
            <a:endParaRPr lang="en-US"/>
          </a:p>
        </p:txBody>
      </p:sp>
      <p:sp>
        <p:nvSpPr>
          <p:cNvPr id="411660" name="Rectangle 12"/>
          <p:cNvSpPr>
            <a:spLocks noChangeArrowheads="1"/>
          </p:cNvSpPr>
          <p:nvPr/>
        </p:nvSpPr>
        <p:spPr bwMode="auto">
          <a:xfrm>
            <a:off x="6172200" y="2362200"/>
            <a:ext cx="1600200" cy="3200400"/>
          </a:xfrm>
          <a:prstGeom prst="rect">
            <a:avLst/>
          </a:prstGeom>
          <a:noFill/>
          <a:ln w="9525">
            <a:noFill/>
            <a:miter lim="800000"/>
            <a:headEnd/>
            <a:tailEnd/>
          </a:ln>
        </p:spPr>
        <p:txBody>
          <a:bodyPr wrap="none" anchor="ctr"/>
          <a:lstStyle/>
          <a:p>
            <a:r>
              <a:rPr lang="en-US" sz="1800" b="1">
                <a:solidFill>
                  <a:srgbClr val="009900"/>
                </a:solidFill>
              </a:rPr>
              <a:t>Pipeline</a:t>
            </a:r>
          </a:p>
          <a:p>
            <a:r>
              <a:rPr lang="en-US" sz="1800"/>
              <a:t>Sorona</a:t>
            </a:r>
            <a:r>
              <a:rPr lang="en-US" sz="1800" baseline="30000"/>
              <a:t>TM</a:t>
            </a:r>
          </a:p>
          <a:p>
            <a:r>
              <a:rPr lang="en-US" sz="1800"/>
              <a:t>PHA</a:t>
            </a:r>
          </a:p>
          <a:p>
            <a:r>
              <a:rPr lang="en-US" sz="1800"/>
              <a:t>PLA</a:t>
            </a:r>
          </a:p>
          <a:p>
            <a:r>
              <a:rPr lang="en-US" sz="1800"/>
              <a:t>PBS(X)</a:t>
            </a:r>
          </a:p>
          <a:p>
            <a:r>
              <a:rPr lang="en-US" sz="1800"/>
              <a:t>PSI</a:t>
            </a:r>
          </a:p>
          <a:p>
            <a:r>
              <a:rPr lang="en-US" sz="1800"/>
              <a:t>…</a:t>
            </a:r>
          </a:p>
          <a:p>
            <a:endParaRPr lang="en-US" sz="1800"/>
          </a:p>
          <a:p>
            <a:endParaRPr lang="en-US" sz="1800"/>
          </a:p>
        </p:txBody>
      </p:sp>
      <p:grpSp>
        <p:nvGrpSpPr>
          <p:cNvPr id="2" name="Group 18"/>
          <p:cNvGrpSpPr>
            <a:grpSpLocks/>
          </p:cNvGrpSpPr>
          <p:nvPr/>
        </p:nvGrpSpPr>
        <p:grpSpPr bwMode="auto">
          <a:xfrm>
            <a:off x="7620000" y="1447800"/>
            <a:ext cx="1219200" cy="4267200"/>
            <a:chOff x="4896" y="912"/>
            <a:chExt cx="768" cy="2688"/>
          </a:xfrm>
        </p:grpSpPr>
        <p:pic>
          <p:nvPicPr>
            <p:cNvPr id="67600" name="Picture 17" descr="corn-crop-blog"/>
            <p:cNvPicPr>
              <a:picLocks noChangeAspect="1" noChangeArrowheads="1"/>
            </p:cNvPicPr>
            <p:nvPr/>
          </p:nvPicPr>
          <p:blipFill>
            <a:blip r:embed="rId3" cstate="print"/>
            <a:srcRect/>
            <a:stretch>
              <a:fillRect/>
            </a:stretch>
          </p:blipFill>
          <p:spPr bwMode="auto">
            <a:xfrm>
              <a:off x="5040" y="912"/>
              <a:ext cx="624" cy="2688"/>
            </a:xfrm>
            <a:prstGeom prst="rect">
              <a:avLst/>
            </a:prstGeom>
            <a:noFill/>
            <a:ln w="9525">
              <a:noFill/>
              <a:miter lim="800000"/>
              <a:headEnd/>
              <a:tailEnd/>
            </a:ln>
          </p:spPr>
        </p:pic>
        <p:sp>
          <p:nvSpPr>
            <p:cNvPr id="67601" name="Rectangle 6"/>
            <p:cNvSpPr>
              <a:spLocks noChangeArrowheads="1"/>
            </p:cNvSpPr>
            <p:nvPr/>
          </p:nvSpPr>
          <p:spPr bwMode="auto">
            <a:xfrm>
              <a:off x="4896" y="1132"/>
              <a:ext cx="624" cy="288"/>
            </a:xfrm>
            <a:prstGeom prst="rect">
              <a:avLst/>
            </a:prstGeom>
            <a:solidFill>
              <a:srgbClr val="009900"/>
            </a:solidFill>
            <a:ln w="25400">
              <a:solidFill>
                <a:schemeClr val="tx2"/>
              </a:solidFill>
              <a:miter lim="800000"/>
              <a:headEnd/>
              <a:tailEnd/>
            </a:ln>
          </p:spPr>
          <p:txBody>
            <a:bodyPr wrap="none" anchor="ctr"/>
            <a:lstStyle/>
            <a:p>
              <a:r>
                <a:rPr lang="en-US" sz="1200" b="1">
                  <a:solidFill>
                    <a:schemeClr val="bg1"/>
                  </a:solidFill>
                </a:rPr>
                <a:t>Propanediol</a:t>
              </a:r>
            </a:p>
          </p:txBody>
        </p:sp>
        <p:sp>
          <p:nvSpPr>
            <p:cNvPr id="67602" name="Rectangle 7"/>
            <p:cNvSpPr>
              <a:spLocks noChangeArrowheads="1"/>
            </p:cNvSpPr>
            <p:nvPr/>
          </p:nvSpPr>
          <p:spPr bwMode="auto">
            <a:xfrm>
              <a:off x="4896" y="1447"/>
              <a:ext cx="624" cy="288"/>
            </a:xfrm>
            <a:prstGeom prst="rect">
              <a:avLst/>
            </a:prstGeom>
            <a:solidFill>
              <a:srgbClr val="009900"/>
            </a:solidFill>
            <a:ln w="25400">
              <a:solidFill>
                <a:schemeClr val="tx2"/>
              </a:solidFill>
              <a:miter lim="800000"/>
              <a:headEnd/>
              <a:tailEnd/>
            </a:ln>
          </p:spPr>
          <p:txBody>
            <a:bodyPr wrap="none" anchor="ctr"/>
            <a:lstStyle/>
            <a:p>
              <a:r>
                <a:rPr lang="en-US" sz="1200" b="1">
                  <a:solidFill>
                    <a:schemeClr val="bg1"/>
                  </a:solidFill>
                </a:rPr>
                <a:t>Succinic Acid</a:t>
              </a:r>
            </a:p>
          </p:txBody>
        </p:sp>
        <p:sp>
          <p:nvSpPr>
            <p:cNvPr id="67603" name="Rectangle 9"/>
            <p:cNvSpPr>
              <a:spLocks noChangeArrowheads="1"/>
            </p:cNvSpPr>
            <p:nvPr/>
          </p:nvSpPr>
          <p:spPr bwMode="auto">
            <a:xfrm>
              <a:off x="4896" y="1762"/>
              <a:ext cx="624" cy="288"/>
            </a:xfrm>
            <a:prstGeom prst="rect">
              <a:avLst/>
            </a:prstGeom>
            <a:solidFill>
              <a:srgbClr val="009900"/>
            </a:solidFill>
            <a:ln w="25400">
              <a:solidFill>
                <a:schemeClr val="tx2"/>
              </a:solidFill>
              <a:miter lim="800000"/>
              <a:headEnd/>
              <a:tailEnd/>
            </a:ln>
          </p:spPr>
          <p:txBody>
            <a:bodyPr wrap="none" anchor="ctr"/>
            <a:lstStyle/>
            <a:p>
              <a:r>
                <a:rPr lang="en-US" sz="1200" b="1">
                  <a:solidFill>
                    <a:schemeClr val="bg1"/>
                  </a:solidFill>
                </a:rPr>
                <a:t>Lactic Acid</a:t>
              </a:r>
            </a:p>
          </p:txBody>
        </p:sp>
        <p:sp>
          <p:nvSpPr>
            <p:cNvPr id="67604" name="Rectangle 10"/>
            <p:cNvSpPr>
              <a:spLocks noChangeArrowheads="1"/>
            </p:cNvSpPr>
            <p:nvPr/>
          </p:nvSpPr>
          <p:spPr bwMode="auto">
            <a:xfrm>
              <a:off x="4896" y="2078"/>
              <a:ext cx="624" cy="288"/>
            </a:xfrm>
            <a:prstGeom prst="rect">
              <a:avLst/>
            </a:prstGeom>
            <a:solidFill>
              <a:srgbClr val="009900"/>
            </a:solidFill>
            <a:ln w="25400">
              <a:solidFill>
                <a:schemeClr val="tx2"/>
              </a:solidFill>
              <a:miter lim="800000"/>
              <a:headEnd/>
              <a:tailEnd/>
            </a:ln>
          </p:spPr>
          <p:txBody>
            <a:bodyPr wrap="none" anchor="ctr"/>
            <a:lstStyle/>
            <a:p>
              <a:r>
                <a:rPr lang="en-US" sz="1200" b="1">
                  <a:solidFill>
                    <a:schemeClr val="bg1"/>
                  </a:solidFill>
                </a:rPr>
                <a:t>Vegetable oils</a:t>
              </a:r>
            </a:p>
          </p:txBody>
        </p:sp>
        <p:sp>
          <p:nvSpPr>
            <p:cNvPr id="67605" name="Rectangle 11"/>
            <p:cNvSpPr>
              <a:spLocks noChangeArrowheads="1"/>
            </p:cNvSpPr>
            <p:nvPr/>
          </p:nvSpPr>
          <p:spPr bwMode="auto">
            <a:xfrm>
              <a:off x="4896" y="2393"/>
              <a:ext cx="624" cy="288"/>
            </a:xfrm>
            <a:prstGeom prst="rect">
              <a:avLst/>
            </a:prstGeom>
            <a:solidFill>
              <a:srgbClr val="009900"/>
            </a:solidFill>
            <a:ln w="25400">
              <a:solidFill>
                <a:schemeClr val="tx2"/>
              </a:solidFill>
              <a:miter lim="800000"/>
              <a:headEnd/>
              <a:tailEnd/>
            </a:ln>
          </p:spPr>
          <p:txBody>
            <a:bodyPr wrap="none" anchor="ctr"/>
            <a:lstStyle/>
            <a:p>
              <a:r>
                <a:rPr lang="en-US" sz="1200" b="1">
                  <a:solidFill>
                    <a:schemeClr val="bg1"/>
                  </a:solidFill>
                </a:rPr>
                <a:t>Hydroxy </a:t>
              </a:r>
            </a:p>
            <a:p>
              <a:r>
                <a:rPr lang="en-US" sz="1200" b="1">
                  <a:solidFill>
                    <a:schemeClr val="bg1"/>
                  </a:solidFill>
                </a:rPr>
                <a:t>Alkanoates</a:t>
              </a:r>
            </a:p>
          </p:txBody>
        </p:sp>
        <p:sp>
          <p:nvSpPr>
            <p:cNvPr id="67606" name="Rectangle 14"/>
            <p:cNvSpPr>
              <a:spLocks noChangeArrowheads="1"/>
            </p:cNvSpPr>
            <p:nvPr/>
          </p:nvSpPr>
          <p:spPr bwMode="auto">
            <a:xfrm>
              <a:off x="4896" y="2708"/>
              <a:ext cx="624" cy="288"/>
            </a:xfrm>
            <a:prstGeom prst="rect">
              <a:avLst/>
            </a:prstGeom>
            <a:solidFill>
              <a:srgbClr val="009900"/>
            </a:solidFill>
            <a:ln w="25400">
              <a:solidFill>
                <a:schemeClr val="tx2"/>
              </a:solidFill>
              <a:miter lim="800000"/>
              <a:headEnd/>
              <a:tailEnd/>
            </a:ln>
          </p:spPr>
          <p:txBody>
            <a:bodyPr wrap="none" anchor="ctr"/>
            <a:lstStyle/>
            <a:p>
              <a:r>
                <a:rPr lang="en-US" sz="1200" b="1">
                  <a:solidFill>
                    <a:schemeClr val="bg1"/>
                  </a:solidFill>
                </a:rPr>
                <a:t>Isosorbide</a:t>
              </a:r>
            </a:p>
          </p:txBody>
        </p:sp>
        <p:sp>
          <p:nvSpPr>
            <p:cNvPr id="67607" name="Rectangle 15"/>
            <p:cNvSpPr>
              <a:spLocks noChangeArrowheads="1"/>
            </p:cNvSpPr>
            <p:nvPr/>
          </p:nvSpPr>
          <p:spPr bwMode="auto">
            <a:xfrm>
              <a:off x="4896" y="3024"/>
              <a:ext cx="624" cy="288"/>
            </a:xfrm>
            <a:prstGeom prst="rect">
              <a:avLst/>
            </a:prstGeom>
            <a:solidFill>
              <a:srgbClr val="009900"/>
            </a:solidFill>
            <a:ln w="25400">
              <a:solidFill>
                <a:schemeClr val="tx2"/>
              </a:solidFill>
              <a:miter lim="800000"/>
              <a:headEnd/>
              <a:tailEnd/>
            </a:ln>
          </p:spPr>
          <p:txBody>
            <a:bodyPr wrap="none" anchor="ctr"/>
            <a:lstStyle/>
            <a:p>
              <a:r>
                <a:rPr lang="en-US" sz="1200" b="1">
                  <a:solidFill>
                    <a:schemeClr val="bg1"/>
                  </a:solidFill>
                </a:rPr>
                <a:t>other</a:t>
              </a:r>
            </a:p>
          </p:txBody>
        </p:sp>
      </p:grpSp>
      <p:sp>
        <p:nvSpPr>
          <p:cNvPr id="67590" name="Rectangle 16"/>
          <p:cNvSpPr>
            <a:spLocks noChangeArrowheads="1"/>
          </p:cNvSpPr>
          <p:nvPr/>
        </p:nvSpPr>
        <p:spPr bwMode="auto">
          <a:xfrm>
            <a:off x="446088" y="6243638"/>
            <a:ext cx="1833562" cy="274637"/>
          </a:xfrm>
          <a:prstGeom prst="rect">
            <a:avLst/>
          </a:prstGeom>
          <a:noFill/>
          <a:ln w="9525">
            <a:noFill/>
            <a:miter lim="800000"/>
            <a:headEnd/>
            <a:tailEnd/>
          </a:ln>
        </p:spPr>
        <p:txBody>
          <a:bodyPr wrap="none">
            <a:spAutoFit/>
          </a:bodyPr>
          <a:lstStyle/>
          <a:p>
            <a:r>
              <a:rPr lang="en-US" sz="1200" i="1"/>
              <a:t>Source:</a:t>
            </a:r>
            <a:r>
              <a:rPr lang="en-US" sz="1200"/>
              <a:t> McKinsey, DSM</a:t>
            </a:r>
          </a:p>
        </p:txBody>
      </p:sp>
      <p:pic>
        <p:nvPicPr>
          <p:cNvPr id="67591" name="Picture 20"/>
          <p:cNvPicPr>
            <a:picLocks noChangeAspect="1" noChangeArrowheads="1"/>
          </p:cNvPicPr>
          <p:nvPr/>
        </p:nvPicPr>
        <p:blipFill>
          <a:blip r:embed="rId4" cstate="print"/>
          <a:srcRect/>
          <a:stretch>
            <a:fillRect/>
          </a:stretch>
        </p:blipFill>
        <p:spPr bwMode="auto">
          <a:xfrm>
            <a:off x="6734175" y="5638800"/>
            <a:ext cx="581025" cy="304800"/>
          </a:xfrm>
          <a:prstGeom prst="rect">
            <a:avLst/>
          </a:prstGeom>
          <a:noFill/>
          <a:ln w="9525">
            <a:noFill/>
            <a:miter lim="800000"/>
            <a:headEnd/>
            <a:tailEnd/>
          </a:ln>
        </p:spPr>
      </p:pic>
      <p:grpSp>
        <p:nvGrpSpPr>
          <p:cNvPr id="3" name="Group 27"/>
          <p:cNvGrpSpPr>
            <a:grpSpLocks/>
          </p:cNvGrpSpPr>
          <p:nvPr/>
        </p:nvGrpSpPr>
        <p:grpSpPr bwMode="auto">
          <a:xfrm>
            <a:off x="381000" y="1371600"/>
            <a:ext cx="5867400" cy="4611688"/>
            <a:chOff x="240" y="864"/>
            <a:chExt cx="3696" cy="2905"/>
          </a:xfrm>
        </p:grpSpPr>
        <p:pic>
          <p:nvPicPr>
            <p:cNvPr id="67594" name="Picture 3"/>
            <p:cNvPicPr>
              <a:picLocks noChangeAspect="1" noChangeArrowheads="1"/>
            </p:cNvPicPr>
            <p:nvPr/>
          </p:nvPicPr>
          <p:blipFill>
            <a:blip r:embed="rId5" cstate="print"/>
            <a:srcRect l="17500" t="25781" r="5000" b="12500"/>
            <a:stretch>
              <a:fillRect/>
            </a:stretch>
          </p:blipFill>
          <p:spPr bwMode="auto">
            <a:xfrm>
              <a:off x="240" y="864"/>
              <a:ext cx="3696" cy="2905"/>
            </a:xfrm>
            <a:prstGeom prst="rect">
              <a:avLst/>
            </a:prstGeom>
            <a:noFill/>
            <a:ln w="9525">
              <a:noFill/>
              <a:miter lim="800000"/>
              <a:headEnd/>
              <a:tailEnd/>
            </a:ln>
          </p:spPr>
        </p:pic>
        <p:pic>
          <p:nvPicPr>
            <p:cNvPr id="67595" name="Picture 21"/>
            <p:cNvPicPr>
              <a:picLocks noChangeAspect="1" noChangeArrowheads="1"/>
            </p:cNvPicPr>
            <p:nvPr/>
          </p:nvPicPr>
          <p:blipFill>
            <a:blip r:embed="rId5" cstate="print"/>
            <a:srcRect l="73868" t="64534" r="21097" b="32405"/>
            <a:stretch>
              <a:fillRect/>
            </a:stretch>
          </p:blipFill>
          <p:spPr bwMode="auto">
            <a:xfrm>
              <a:off x="2384" y="2528"/>
              <a:ext cx="240" cy="144"/>
            </a:xfrm>
            <a:prstGeom prst="rect">
              <a:avLst/>
            </a:prstGeom>
            <a:noFill/>
            <a:ln w="9525">
              <a:noFill/>
              <a:miter lim="800000"/>
              <a:headEnd/>
              <a:tailEnd/>
            </a:ln>
          </p:spPr>
        </p:pic>
        <p:pic>
          <p:nvPicPr>
            <p:cNvPr id="67596" name="Picture 22"/>
            <p:cNvPicPr>
              <a:picLocks noChangeAspect="1" noChangeArrowheads="1"/>
            </p:cNvPicPr>
            <p:nvPr/>
          </p:nvPicPr>
          <p:blipFill>
            <a:blip r:embed="rId5" cstate="print"/>
            <a:srcRect l="62454" t="61346" r="36160" b="35468"/>
            <a:stretch>
              <a:fillRect/>
            </a:stretch>
          </p:blipFill>
          <p:spPr bwMode="auto">
            <a:xfrm>
              <a:off x="1942" y="1728"/>
              <a:ext cx="66" cy="150"/>
            </a:xfrm>
            <a:prstGeom prst="rect">
              <a:avLst/>
            </a:prstGeom>
            <a:noFill/>
            <a:ln w="9525">
              <a:noFill/>
              <a:miter lim="800000"/>
              <a:headEnd/>
              <a:tailEnd/>
            </a:ln>
          </p:spPr>
        </p:pic>
        <p:pic>
          <p:nvPicPr>
            <p:cNvPr id="67597" name="Picture 23"/>
            <p:cNvPicPr>
              <a:picLocks noChangeAspect="1" noChangeArrowheads="1"/>
            </p:cNvPicPr>
            <p:nvPr/>
          </p:nvPicPr>
          <p:blipFill>
            <a:blip r:embed="rId5" cstate="print"/>
            <a:srcRect l="63797" t="44128" r="34189" b="52811"/>
            <a:stretch>
              <a:fillRect/>
            </a:stretch>
          </p:blipFill>
          <p:spPr bwMode="auto">
            <a:xfrm>
              <a:off x="1952" y="2536"/>
              <a:ext cx="96" cy="144"/>
            </a:xfrm>
            <a:prstGeom prst="rect">
              <a:avLst/>
            </a:prstGeom>
            <a:noFill/>
            <a:ln w="9525">
              <a:noFill/>
              <a:miter lim="800000"/>
              <a:headEnd/>
              <a:tailEnd/>
            </a:ln>
          </p:spPr>
        </p:pic>
        <p:pic>
          <p:nvPicPr>
            <p:cNvPr id="67598" name="Picture 25"/>
            <p:cNvPicPr>
              <a:picLocks noChangeAspect="1" noChangeArrowheads="1"/>
            </p:cNvPicPr>
            <p:nvPr/>
          </p:nvPicPr>
          <p:blipFill>
            <a:blip r:embed="rId5" cstate="print"/>
            <a:srcRect l="62035" t="54723" r="35951" b="42220"/>
            <a:stretch>
              <a:fillRect/>
            </a:stretch>
          </p:blipFill>
          <p:spPr bwMode="auto">
            <a:xfrm>
              <a:off x="2428" y="2226"/>
              <a:ext cx="96" cy="144"/>
            </a:xfrm>
            <a:prstGeom prst="rect">
              <a:avLst/>
            </a:prstGeom>
            <a:noFill/>
            <a:ln w="9525">
              <a:noFill/>
              <a:miter lim="800000"/>
              <a:headEnd/>
              <a:tailEnd/>
            </a:ln>
          </p:spPr>
        </p:pic>
        <p:pic>
          <p:nvPicPr>
            <p:cNvPr id="67599" name="Picture 24"/>
            <p:cNvPicPr>
              <a:picLocks noChangeAspect="1" noChangeArrowheads="1"/>
            </p:cNvPicPr>
            <p:nvPr/>
          </p:nvPicPr>
          <p:blipFill>
            <a:blip r:embed="rId5" cstate="print"/>
            <a:srcRect l="63965" t="54723" r="34944" b="42220"/>
            <a:stretch>
              <a:fillRect/>
            </a:stretch>
          </p:blipFill>
          <p:spPr bwMode="auto">
            <a:xfrm>
              <a:off x="2386" y="2226"/>
              <a:ext cx="52" cy="144"/>
            </a:xfrm>
            <a:prstGeom prst="rect">
              <a:avLst/>
            </a:prstGeom>
            <a:noFill/>
            <a:ln w="9525">
              <a:noFill/>
              <a:miter lim="800000"/>
              <a:headEnd/>
              <a:tailEnd/>
            </a:ln>
          </p:spPr>
        </p:pic>
      </p:grpSp>
      <p:sp>
        <p:nvSpPr>
          <p:cNvPr id="67593" name="Freeform 13"/>
          <p:cNvSpPr>
            <a:spLocks/>
          </p:cNvSpPr>
          <p:nvPr/>
        </p:nvSpPr>
        <p:spPr bwMode="auto">
          <a:xfrm>
            <a:off x="6008688" y="4832350"/>
            <a:ext cx="838200" cy="609600"/>
          </a:xfrm>
          <a:custGeom>
            <a:avLst/>
            <a:gdLst>
              <a:gd name="T0" fmla="*/ 0 w 1048"/>
              <a:gd name="T1" fmla="*/ 2147483647 h 328"/>
              <a:gd name="T2" fmla="*/ 2147483647 w 1048"/>
              <a:gd name="T3" fmla="*/ 2147483647 h 328"/>
              <a:gd name="T4" fmla="*/ 2147483647 w 1048"/>
              <a:gd name="T5" fmla="*/ 2147483647 h 328"/>
              <a:gd name="T6" fmla="*/ 2147483647 w 1048"/>
              <a:gd name="T7" fmla="*/ 0 h 328"/>
              <a:gd name="T8" fmla="*/ 0 60000 65536"/>
              <a:gd name="T9" fmla="*/ 0 60000 65536"/>
              <a:gd name="T10" fmla="*/ 0 60000 65536"/>
              <a:gd name="T11" fmla="*/ 0 60000 65536"/>
              <a:gd name="T12" fmla="*/ 0 w 1048"/>
              <a:gd name="T13" fmla="*/ 0 h 328"/>
              <a:gd name="T14" fmla="*/ 1048 w 1048"/>
              <a:gd name="T15" fmla="*/ 328 h 328"/>
            </a:gdLst>
            <a:ahLst/>
            <a:cxnLst>
              <a:cxn ang="T8">
                <a:pos x="T0" y="T1"/>
              </a:cxn>
              <a:cxn ang="T9">
                <a:pos x="T2" y="T3"/>
              </a:cxn>
              <a:cxn ang="T10">
                <a:pos x="T4" y="T5"/>
              </a:cxn>
              <a:cxn ang="T11">
                <a:pos x="T6" y="T7"/>
              </a:cxn>
            </a:cxnLst>
            <a:rect l="T12" t="T13" r="T14" b="T15"/>
            <a:pathLst>
              <a:path w="1048" h="328">
                <a:moveTo>
                  <a:pt x="0" y="288"/>
                </a:moveTo>
                <a:cubicBezTo>
                  <a:pt x="160" y="308"/>
                  <a:pt x="320" y="328"/>
                  <a:pt x="480" y="288"/>
                </a:cubicBezTo>
                <a:cubicBezTo>
                  <a:pt x="640" y="248"/>
                  <a:pt x="872" y="96"/>
                  <a:pt x="960" y="48"/>
                </a:cubicBezTo>
                <a:cubicBezTo>
                  <a:pt x="1048" y="0"/>
                  <a:pt x="1028" y="0"/>
                  <a:pt x="1008" y="0"/>
                </a:cubicBezTo>
              </a:path>
            </a:pathLst>
          </a:custGeom>
          <a:noFill/>
          <a:ln w="57150" cap="flat" cmpd="sng">
            <a:solidFill>
              <a:srgbClr val="0033CC"/>
            </a:solidFill>
            <a:prstDash val="dash"/>
            <a:round/>
            <a:headEnd/>
            <a:tailEn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11660"/>
                                        </p:tgtEl>
                                        <p:attrNameLst>
                                          <p:attrName>style.visibility</p:attrName>
                                        </p:attrNameLst>
                                      </p:cBhvr>
                                      <p:to>
                                        <p:strVal val="visible"/>
                                      </p:to>
                                    </p:set>
                                    <p:animEffect transition="in" filter="box(in)">
                                      <p:cBhvr>
                                        <p:cTn id="7" dur="1000"/>
                                        <p:tgtEl>
                                          <p:spTgt spid="411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66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2011 год: Состояние дел</a:t>
            </a:r>
            <a:endParaRPr lang="en-US" dirty="0"/>
          </a:p>
        </p:txBody>
      </p:sp>
      <p:pic>
        <p:nvPicPr>
          <p:cNvPr id="4" name="Content Placeholder 3" descr="file6503.gif"/>
          <p:cNvPicPr>
            <a:picLocks noGrp="1" noChangeAspect="1"/>
          </p:cNvPicPr>
          <p:nvPr>
            <p:ph idx="1"/>
          </p:nvPr>
        </p:nvPicPr>
        <p:blipFill>
          <a:blip r:embed="rId2"/>
          <a:stretch>
            <a:fillRect/>
          </a:stretch>
        </p:blipFill>
        <p:spPr>
          <a:xfrm>
            <a:off x="990600" y="957072"/>
            <a:ext cx="7467600" cy="5824728"/>
          </a:xfrm>
        </p:spPr>
      </p:pic>
      <p:sp>
        <p:nvSpPr>
          <p:cNvPr id="5" name="Rectangle 4"/>
          <p:cNvSpPr/>
          <p:nvPr/>
        </p:nvSpPr>
        <p:spPr>
          <a:xfrm>
            <a:off x="5181600" y="5968425"/>
            <a:ext cx="4114800" cy="584775"/>
          </a:xfrm>
          <a:prstGeom prst="rect">
            <a:avLst/>
          </a:prstGeom>
        </p:spPr>
        <p:txBody>
          <a:bodyPr wrap="square">
            <a:spAutoFit/>
          </a:bodyPr>
          <a:lstStyle/>
          <a:p>
            <a:pPr algn="l"/>
            <a:r>
              <a:rPr lang="ru-RU" sz="1600" i="1" dirty="0" smtClean="0"/>
              <a:t>Unipack.ru</a:t>
            </a:r>
            <a:r>
              <a:rPr lang="en-US" sz="1600" i="1" dirty="0" smtClean="0"/>
              <a:t>;</a:t>
            </a:r>
            <a:endParaRPr lang="ru-RU" sz="1600" i="1" dirty="0" smtClean="0"/>
          </a:p>
          <a:p>
            <a:pPr algn="l"/>
            <a:r>
              <a:rPr lang="ru-RU" sz="1600" i="1" dirty="0" smtClean="0"/>
              <a:t>Европейская ассоциация биопластиков</a:t>
            </a:r>
            <a:endParaRPr lang="en-US" sz="1600"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a:t>
            </a:r>
            <a:r>
              <a:rPr lang="ru-RU" dirty="0" smtClean="0"/>
              <a:t>млн тонн – 2011 год</a:t>
            </a:r>
            <a:endParaRPr lang="en-US" dirty="0"/>
          </a:p>
        </p:txBody>
      </p:sp>
      <p:pic>
        <p:nvPicPr>
          <p:cNvPr id="4" name="Content Placeholder 3" descr="bioplastic market.jpg"/>
          <p:cNvPicPr>
            <a:picLocks noGrp="1" noChangeAspect="1"/>
          </p:cNvPicPr>
          <p:nvPr>
            <p:ph idx="1"/>
          </p:nvPr>
        </p:nvPicPr>
        <p:blipFill>
          <a:blip r:embed="rId2"/>
          <a:stretch>
            <a:fillRect/>
          </a:stretch>
        </p:blipFill>
        <p:spPr>
          <a:xfrm>
            <a:off x="1905000" y="950298"/>
            <a:ext cx="5105400" cy="5831502"/>
          </a:xfrm>
        </p:spPr>
      </p:pic>
      <p:sp>
        <p:nvSpPr>
          <p:cNvPr id="5" name="Rectangle 4"/>
          <p:cNvSpPr/>
          <p:nvPr/>
        </p:nvSpPr>
        <p:spPr>
          <a:xfrm>
            <a:off x="3962400" y="6443246"/>
            <a:ext cx="5181600" cy="338554"/>
          </a:xfrm>
          <a:prstGeom prst="rect">
            <a:avLst/>
          </a:prstGeom>
        </p:spPr>
        <p:txBody>
          <a:bodyPr wrap="square">
            <a:spAutoFit/>
          </a:bodyPr>
          <a:lstStyle/>
          <a:p>
            <a:pPr algn="l"/>
            <a:r>
              <a:rPr lang="ru-RU" sz="1600" i="1" dirty="0" smtClean="0"/>
              <a:t>Unipack.ru</a:t>
            </a:r>
            <a:r>
              <a:rPr lang="en-US" sz="1600" i="1" dirty="0" smtClean="0"/>
              <a:t>; </a:t>
            </a:r>
            <a:r>
              <a:rPr lang="ru-RU" sz="1600" i="1" dirty="0" smtClean="0"/>
              <a:t>Европейская ассоциация биопластиков</a:t>
            </a:r>
            <a:endParaRPr lang="en-US" sz="1600"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Прогноз</a:t>
            </a:r>
            <a:endParaRPr lang="en-US" dirty="0"/>
          </a:p>
        </p:txBody>
      </p:sp>
      <p:pic>
        <p:nvPicPr>
          <p:cNvPr id="4" name="Content Placeholder 3" descr="file6501 (1).gif"/>
          <p:cNvPicPr>
            <a:picLocks noGrp="1" noChangeAspect="1"/>
          </p:cNvPicPr>
          <p:nvPr>
            <p:ph idx="1"/>
          </p:nvPr>
        </p:nvPicPr>
        <p:blipFill>
          <a:blip r:embed="rId2"/>
          <a:stretch>
            <a:fillRect/>
          </a:stretch>
        </p:blipFill>
        <p:spPr>
          <a:xfrm>
            <a:off x="223967" y="914400"/>
            <a:ext cx="8920033" cy="5867400"/>
          </a:xfrm>
        </p:spPr>
      </p:pic>
      <p:sp>
        <p:nvSpPr>
          <p:cNvPr id="5" name="Rectangle 4"/>
          <p:cNvSpPr/>
          <p:nvPr/>
        </p:nvSpPr>
        <p:spPr>
          <a:xfrm>
            <a:off x="76200" y="6172200"/>
            <a:ext cx="5181600" cy="584775"/>
          </a:xfrm>
          <a:prstGeom prst="rect">
            <a:avLst/>
          </a:prstGeom>
        </p:spPr>
        <p:txBody>
          <a:bodyPr wrap="square">
            <a:spAutoFit/>
          </a:bodyPr>
          <a:lstStyle/>
          <a:p>
            <a:pPr algn="l"/>
            <a:r>
              <a:rPr lang="ru-RU" sz="1600" i="1" dirty="0" smtClean="0"/>
              <a:t>Unipack.ru</a:t>
            </a:r>
            <a:r>
              <a:rPr lang="en-US" sz="1600" i="1" dirty="0" smtClean="0"/>
              <a:t>;</a:t>
            </a:r>
            <a:endParaRPr lang="ru-RU" sz="1600" i="1" dirty="0" smtClean="0"/>
          </a:p>
          <a:p>
            <a:pPr algn="l"/>
            <a:r>
              <a:rPr lang="ru-RU" sz="1600" i="1" dirty="0" smtClean="0"/>
              <a:t>Европейская ассоциация биопластиков</a:t>
            </a:r>
            <a:endParaRPr lang="en-US" sz="1600"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Louden"/>
          <p:cNvPicPr>
            <a:picLocks noChangeAspect="1" noChangeArrowheads="1"/>
          </p:cNvPicPr>
          <p:nvPr/>
        </p:nvPicPr>
        <p:blipFill>
          <a:blip r:embed="rId3" cstate="print"/>
          <a:srcRect/>
          <a:stretch>
            <a:fillRect/>
          </a:stretch>
        </p:blipFill>
        <p:spPr bwMode="auto">
          <a:xfrm>
            <a:off x="571500" y="1219200"/>
            <a:ext cx="8256588" cy="5257800"/>
          </a:xfrm>
          <a:prstGeom prst="rect">
            <a:avLst/>
          </a:prstGeom>
          <a:noFill/>
          <a:ln w="9525">
            <a:noFill/>
            <a:miter lim="800000"/>
            <a:headEnd/>
            <a:tailEnd/>
          </a:ln>
        </p:spPr>
      </p:pic>
      <p:sp>
        <p:nvSpPr>
          <p:cNvPr id="68611" name="Text Box 3"/>
          <p:cNvSpPr txBox="1">
            <a:spLocks noChangeArrowheads="1"/>
          </p:cNvSpPr>
          <p:nvPr/>
        </p:nvSpPr>
        <p:spPr bwMode="auto">
          <a:xfrm>
            <a:off x="762000" y="1279525"/>
            <a:ext cx="6172200" cy="1200329"/>
          </a:xfrm>
          <a:prstGeom prst="rect">
            <a:avLst/>
          </a:prstGeom>
          <a:noFill/>
          <a:ln w="9525">
            <a:noFill/>
            <a:miter lim="800000"/>
            <a:headEnd/>
            <a:tailEnd/>
          </a:ln>
        </p:spPr>
        <p:txBody>
          <a:bodyPr>
            <a:spAutoFit/>
          </a:bodyPr>
          <a:lstStyle/>
          <a:p>
            <a:pPr marL="228600" indent="-228600" algn="l">
              <a:buClr>
                <a:schemeClr val="folHlink"/>
              </a:buClr>
              <a:buSzPct val="80000"/>
              <a:buFont typeface="Wingdings" pitchFamily="2" charset="2"/>
              <a:buChar char="è"/>
            </a:pPr>
            <a:r>
              <a:rPr lang="en-US" sz="2400" b="1" dirty="0">
                <a:solidFill>
                  <a:srgbClr val="FF0000"/>
                </a:solidFill>
              </a:rPr>
              <a:t>Bio-PDO </a:t>
            </a:r>
            <a:r>
              <a:rPr lang="ru-RU" sz="2400" b="1" dirty="0">
                <a:solidFill>
                  <a:srgbClr val="FF0000"/>
                </a:solidFill>
              </a:rPr>
              <a:t>из кукурузы сейчас, из биомассы - планируется</a:t>
            </a:r>
            <a:endParaRPr lang="en-US" sz="2400" b="1" dirty="0">
              <a:solidFill>
                <a:srgbClr val="FF0000"/>
              </a:solidFill>
            </a:endParaRPr>
          </a:p>
          <a:p>
            <a:pPr marL="228600" indent="-228600" algn="l">
              <a:buClr>
                <a:schemeClr val="folHlink"/>
              </a:buClr>
              <a:buSzPct val="80000"/>
              <a:buFont typeface="Wingdings" pitchFamily="2" charset="2"/>
              <a:buChar char="è"/>
            </a:pPr>
            <a:r>
              <a:rPr lang="ru-RU" sz="2400" b="1" dirty="0">
                <a:solidFill>
                  <a:srgbClr val="FF0000"/>
                </a:solidFill>
              </a:rPr>
              <a:t>Завод запущен в Теннеси</a:t>
            </a:r>
            <a:endParaRPr lang="en-US" sz="2400" b="1" dirty="0">
              <a:solidFill>
                <a:srgbClr val="FF0000"/>
              </a:solidFill>
            </a:endParaRPr>
          </a:p>
        </p:txBody>
      </p:sp>
      <p:sp>
        <p:nvSpPr>
          <p:cNvPr id="68612" name="Text Box 6"/>
          <p:cNvSpPr txBox="1">
            <a:spLocks noChangeArrowheads="1"/>
          </p:cNvSpPr>
          <p:nvPr/>
        </p:nvSpPr>
        <p:spPr bwMode="auto">
          <a:xfrm>
            <a:off x="5029200" y="6143625"/>
            <a:ext cx="3276600" cy="257175"/>
          </a:xfrm>
          <a:prstGeom prst="rect">
            <a:avLst/>
          </a:prstGeom>
          <a:noFill/>
          <a:ln w="9525">
            <a:noFill/>
            <a:miter lim="800000"/>
            <a:headEnd/>
            <a:tailEnd/>
          </a:ln>
        </p:spPr>
        <p:txBody>
          <a:bodyPr lIns="101882" tIns="50941" rIns="101882" bIns="50941">
            <a:spAutoFit/>
          </a:bodyPr>
          <a:lstStyle/>
          <a:p>
            <a:pPr defTabSz="1019175"/>
            <a:r>
              <a:rPr lang="en-US" sz="1000" b="1" i="1">
                <a:solidFill>
                  <a:schemeClr val="bg1"/>
                </a:solidFill>
              </a:rPr>
              <a:t>First Commercial Shipment November 27, 2006</a:t>
            </a:r>
          </a:p>
        </p:txBody>
      </p:sp>
      <p:sp>
        <p:nvSpPr>
          <p:cNvPr id="6" name="Rectangle 2"/>
          <p:cNvSpPr txBox="1">
            <a:spLocks noChangeArrowheads="1"/>
          </p:cNvSpPr>
          <p:nvPr/>
        </p:nvSpPr>
        <p:spPr>
          <a:xfrm>
            <a:off x="457200" y="304800"/>
            <a:ext cx="8534400" cy="457200"/>
          </a:xfrm>
          <a:prstGeom prst="rect">
            <a:avLst/>
          </a:prstGeom>
        </p:spPr>
        <p:txBody>
          <a:bodyPr/>
          <a:lstStyle/>
          <a:p>
            <a:pPr algn="l" eaLnBrk="0" hangingPunct="0">
              <a:lnSpc>
                <a:spcPct val="80000"/>
              </a:lnSpc>
              <a:defRPr/>
            </a:pPr>
            <a:r>
              <a:rPr lang="ru-RU" sz="2400" b="1" kern="0" dirty="0">
                <a:latin typeface="+mj-lt"/>
                <a:ea typeface="+mj-ea"/>
                <a:cs typeface="+mj-cs"/>
              </a:rPr>
              <a:t>Биопластики: полимер «Сорона» от Дюпона</a:t>
            </a:r>
            <a:endParaRPr lang="en-US" b="1" kern="0" dirty="0">
              <a:latin typeface="+mj-lt"/>
              <a:ea typeface="+mj-ea"/>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09600" y="152400"/>
            <a:ext cx="7162800" cy="609600"/>
          </a:xfrm>
        </p:spPr>
        <p:txBody>
          <a:bodyPr/>
          <a:lstStyle/>
          <a:p>
            <a:r>
              <a:rPr lang="ru-RU" sz="2400" smtClean="0"/>
              <a:t>Производиться – все! </a:t>
            </a:r>
            <a:br>
              <a:rPr lang="ru-RU" sz="2400" smtClean="0"/>
            </a:br>
            <a:r>
              <a:rPr lang="ru-RU" sz="2000" smtClean="0"/>
              <a:t>Себестомость – ниже нейлона</a:t>
            </a:r>
            <a:endParaRPr lang="en-US" sz="2000" smtClean="0"/>
          </a:p>
        </p:txBody>
      </p:sp>
      <p:pic>
        <p:nvPicPr>
          <p:cNvPr id="69635" name="Picture 3"/>
          <p:cNvPicPr>
            <a:picLocks noChangeAspect="1" noChangeArrowheads="1"/>
          </p:cNvPicPr>
          <p:nvPr/>
        </p:nvPicPr>
        <p:blipFill>
          <a:blip r:embed="rId2" cstate="print"/>
          <a:srcRect/>
          <a:stretch>
            <a:fillRect/>
          </a:stretch>
        </p:blipFill>
        <p:spPr bwMode="auto">
          <a:xfrm>
            <a:off x="3733800" y="1219200"/>
            <a:ext cx="2032000" cy="2819400"/>
          </a:xfrm>
          <a:prstGeom prst="rect">
            <a:avLst/>
          </a:prstGeom>
          <a:noFill/>
          <a:ln w="9525">
            <a:noFill/>
            <a:miter lim="800000"/>
            <a:headEnd/>
            <a:tailEnd/>
          </a:ln>
        </p:spPr>
      </p:pic>
      <p:pic>
        <p:nvPicPr>
          <p:cNvPr id="69636" name="Picture 4"/>
          <p:cNvPicPr>
            <a:picLocks noChangeAspect="1" noChangeArrowheads="1"/>
          </p:cNvPicPr>
          <p:nvPr/>
        </p:nvPicPr>
        <p:blipFill>
          <a:blip r:embed="rId3" cstate="print"/>
          <a:srcRect/>
          <a:stretch>
            <a:fillRect/>
          </a:stretch>
        </p:blipFill>
        <p:spPr bwMode="auto">
          <a:xfrm>
            <a:off x="990600" y="1143000"/>
            <a:ext cx="2201863" cy="2890838"/>
          </a:xfrm>
          <a:prstGeom prst="rect">
            <a:avLst/>
          </a:prstGeom>
          <a:noFill/>
          <a:ln w="9525">
            <a:noFill/>
            <a:miter lim="800000"/>
            <a:headEnd/>
            <a:tailEnd/>
          </a:ln>
        </p:spPr>
      </p:pic>
      <p:pic>
        <p:nvPicPr>
          <p:cNvPr id="69637" name="Picture 5"/>
          <p:cNvPicPr>
            <a:picLocks noChangeAspect="1" noChangeArrowheads="1"/>
          </p:cNvPicPr>
          <p:nvPr/>
        </p:nvPicPr>
        <p:blipFill>
          <a:blip r:embed="rId4" cstate="print"/>
          <a:srcRect/>
          <a:stretch>
            <a:fillRect/>
          </a:stretch>
        </p:blipFill>
        <p:spPr bwMode="auto">
          <a:xfrm>
            <a:off x="914400" y="4257675"/>
            <a:ext cx="2971800" cy="2228850"/>
          </a:xfrm>
          <a:prstGeom prst="rect">
            <a:avLst/>
          </a:prstGeom>
          <a:noFill/>
          <a:ln w="9525">
            <a:noFill/>
            <a:miter lim="800000"/>
            <a:headEnd/>
            <a:tailEnd/>
          </a:ln>
        </p:spPr>
      </p:pic>
      <p:pic>
        <p:nvPicPr>
          <p:cNvPr id="69638" name="Picture 6"/>
          <p:cNvPicPr>
            <a:picLocks noChangeAspect="1" noChangeArrowheads="1"/>
          </p:cNvPicPr>
          <p:nvPr/>
        </p:nvPicPr>
        <p:blipFill>
          <a:blip r:embed="rId5" cstate="print"/>
          <a:srcRect/>
          <a:stretch>
            <a:fillRect/>
          </a:stretch>
        </p:blipFill>
        <p:spPr bwMode="auto">
          <a:xfrm>
            <a:off x="4648200" y="4229100"/>
            <a:ext cx="1781175" cy="2095500"/>
          </a:xfrm>
          <a:prstGeom prst="rect">
            <a:avLst/>
          </a:prstGeom>
          <a:noFill/>
          <a:ln w="9525">
            <a:noFill/>
            <a:miter lim="800000"/>
            <a:headEnd/>
            <a:tailEnd/>
          </a:ln>
        </p:spPr>
      </p:pic>
      <p:pic>
        <p:nvPicPr>
          <p:cNvPr id="69639" name="Picture 7"/>
          <p:cNvPicPr>
            <a:picLocks noChangeAspect="1" noChangeArrowheads="1"/>
          </p:cNvPicPr>
          <p:nvPr/>
        </p:nvPicPr>
        <p:blipFill>
          <a:blip r:embed="rId6" cstate="print"/>
          <a:srcRect/>
          <a:stretch>
            <a:fillRect/>
          </a:stretch>
        </p:blipFill>
        <p:spPr bwMode="auto">
          <a:xfrm>
            <a:off x="6553200" y="1143000"/>
            <a:ext cx="1981200" cy="2562225"/>
          </a:xfrm>
          <a:prstGeom prst="rect">
            <a:avLst/>
          </a:prstGeom>
          <a:noFill/>
          <a:ln w="9525">
            <a:noFill/>
            <a:miter lim="800000"/>
            <a:headEnd/>
            <a:tailEnd/>
          </a:ln>
        </p:spPr>
      </p:pic>
      <p:pic>
        <p:nvPicPr>
          <p:cNvPr id="69640" name="Picture 8"/>
          <p:cNvPicPr>
            <a:picLocks noChangeAspect="1" noChangeArrowheads="1"/>
          </p:cNvPicPr>
          <p:nvPr/>
        </p:nvPicPr>
        <p:blipFill>
          <a:blip r:embed="rId7" cstate="print"/>
          <a:srcRect/>
          <a:stretch>
            <a:fillRect/>
          </a:stretch>
        </p:blipFill>
        <p:spPr bwMode="auto">
          <a:xfrm>
            <a:off x="6629400" y="4114800"/>
            <a:ext cx="1771650" cy="188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Темы	</a:t>
            </a:r>
            <a:endParaRPr lang="en-US" dirty="0"/>
          </a:p>
        </p:txBody>
      </p:sp>
      <p:sp>
        <p:nvSpPr>
          <p:cNvPr id="3" name="Content Placeholder 2"/>
          <p:cNvSpPr>
            <a:spLocks noGrp="1"/>
          </p:cNvSpPr>
          <p:nvPr>
            <p:ph idx="1"/>
          </p:nvPr>
        </p:nvSpPr>
        <p:spPr/>
        <p:txBody>
          <a:bodyPr/>
          <a:lstStyle/>
          <a:p>
            <a:r>
              <a:rPr lang="ru-RU" sz="3200" dirty="0" smtClean="0"/>
              <a:t>Что такое химия из возобновляемогго сырья</a:t>
            </a:r>
          </a:p>
          <a:p>
            <a:endParaRPr lang="ru-RU" sz="3200" dirty="0" smtClean="0"/>
          </a:p>
          <a:p>
            <a:r>
              <a:rPr lang="ru-RU" sz="3200" dirty="0" smtClean="0"/>
              <a:t>Рынки «зеленой» химии</a:t>
            </a:r>
          </a:p>
          <a:p>
            <a:endParaRPr lang="ru-RU" sz="3200" dirty="0" smtClean="0"/>
          </a:p>
          <a:p>
            <a:r>
              <a:rPr lang="ru-RU" sz="3200" dirty="0" smtClean="0"/>
              <a:t>Биополимеры для России?</a:t>
            </a:r>
          </a:p>
          <a:p>
            <a:endParaRPr lang="ru-RU"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descr="C:\Users\vdalal\Pictures\Picasa Exports\My Pictures\Originals\European Meeting 2007\Cutlery - Low Res.jpg"/>
          <p:cNvPicPr>
            <a:picLocks noChangeAspect="1" noChangeArrowheads="1"/>
          </p:cNvPicPr>
          <p:nvPr/>
        </p:nvPicPr>
        <p:blipFill>
          <a:blip r:embed="rId2" cstate="print"/>
          <a:srcRect/>
          <a:stretch>
            <a:fillRect/>
          </a:stretch>
        </p:blipFill>
        <p:spPr bwMode="auto">
          <a:xfrm>
            <a:off x="355600" y="4038600"/>
            <a:ext cx="4064000" cy="2705100"/>
          </a:xfrm>
          <a:prstGeom prst="rect">
            <a:avLst/>
          </a:prstGeom>
          <a:noFill/>
          <a:ln w="9525">
            <a:noFill/>
            <a:miter lim="800000"/>
            <a:headEnd/>
            <a:tailEnd/>
          </a:ln>
        </p:spPr>
      </p:pic>
      <p:pic>
        <p:nvPicPr>
          <p:cNvPr id="29699" name="Picture 2" descr="C:\Users\vdalal\Documents\1. NTIC\6 - Joint Ventures\JV Meetings\European Meeting 2007\Cutlery three - Low res.jpg"/>
          <p:cNvPicPr>
            <a:picLocks noChangeAspect="1" noChangeArrowheads="1"/>
          </p:cNvPicPr>
          <p:nvPr/>
        </p:nvPicPr>
        <p:blipFill>
          <a:blip r:embed="rId3" cstate="print"/>
          <a:srcRect/>
          <a:stretch>
            <a:fillRect/>
          </a:stretch>
        </p:blipFill>
        <p:spPr bwMode="auto">
          <a:xfrm>
            <a:off x="4724400" y="4046538"/>
            <a:ext cx="4114800" cy="2735262"/>
          </a:xfrm>
          <a:prstGeom prst="rect">
            <a:avLst/>
          </a:prstGeom>
          <a:noFill/>
          <a:ln w="9525">
            <a:noFill/>
            <a:miter lim="800000"/>
            <a:headEnd/>
            <a:tailEnd/>
          </a:ln>
        </p:spPr>
      </p:pic>
      <p:sp>
        <p:nvSpPr>
          <p:cNvPr id="9" name="Rectangle 14"/>
          <p:cNvSpPr>
            <a:spLocks/>
          </p:cNvSpPr>
          <p:nvPr/>
        </p:nvSpPr>
        <p:spPr bwMode="auto">
          <a:xfrm>
            <a:off x="152400" y="0"/>
            <a:ext cx="8229600" cy="838200"/>
          </a:xfrm>
          <a:prstGeom prst="rect">
            <a:avLst/>
          </a:prstGeom>
          <a:noFill/>
          <a:ln w="9525">
            <a:noFill/>
            <a:miter lim="800000"/>
            <a:headEnd/>
            <a:tailEnd/>
          </a:ln>
        </p:spPr>
        <p:txBody>
          <a:bodyPr anchor="ctr"/>
          <a:lstStyle/>
          <a:p>
            <a:pPr algn="l">
              <a:defRPr/>
            </a:pPr>
            <a:r>
              <a:rPr lang="ru-RU" b="1" dirty="0">
                <a:latin typeface="+mj-lt"/>
                <a:ea typeface="+mj-ea"/>
                <a:cs typeface="+mj-cs"/>
              </a:rPr>
              <a:t>Биоразлагаемая упаковка и </a:t>
            </a:r>
            <a:r>
              <a:rPr lang="ru-RU" b="1" dirty="0" smtClean="0">
                <a:latin typeface="+mj-lt"/>
                <a:ea typeface="+mj-ea"/>
                <a:cs typeface="+mj-cs"/>
              </a:rPr>
              <a:t>посуда</a:t>
            </a:r>
            <a:r>
              <a:rPr lang="en-US" b="1" dirty="0" smtClean="0">
                <a:latin typeface="+mj-lt"/>
                <a:ea typeface="+mj-ea"/>
                <a:cs typeface="+mj-cs"/>
              </a:rPr>
              <a:t> - PLA</a:t>
            </a:r>
            <a:endParaRPr lang="en-US" b="1" dirty="0">
              <a:latin typeface="+mj-lt"/>
              <a:ea typeface="+mj-ea"/>
              <a:cs typeface="+mj-cs"/>
            </a:endParaRPr>
          </a:p>
        </p:txBody>
      </p:sp>
      <p:sp>
        <p:nvSpPr>
          <p:cNvPr id="10" name="Slide Number Placeholder 9"/>
          <p:cNvSpPr txBox="1">
            <a:spLocks noGrp="1"/>
          </p:cNvSpPr>
          <p:nvPr/>
        </p:nvSpPr>
        <p:spPr>
          <a:xfrm>
            <a:off x="6553200" y="6356350"/>
            <a:ext cx="2133600" cy="365125"/>
          </a:xfrm>
          <a:prstGeom prst="rect">
            <a:avLst/>
          </a:prstGeom>
          <a:noFill/>
        </p:spPr>
        <p:txBody>
          <a:bodyPr anchor="ctr"/>
          <a:lstStyle/>
          <a:p>
            <a:pPr fontAlgn="auto">
              <a:spcBef>
                <a:spcPts val="0"/>
              </a:spcBef>
              <a:spcAft>
                <a:spcPts val="0"/>
              </a:spcAft>
              <a:defRPr/>
            </a:pPr>
            <a:fld id="{9907E4D9-49D1-4C7B-89BE-A614AA019FD2}" type="slidenum">
              <a:rPr lang="en-US" sz="1000">
                <a:solidFill>
                  <a:schemeClr val="tx1">
                    <a:tint val="75000"/>
                  </a:schemeClr>
                </a:solidFill>
                <a:latin typeface="Calibri" pitchFamily="34" charset="0"/>
              </a:rPr>
              <a:pPr fontAlgn="auto">
                <a:spcBef>
                  <a:spcPts val="0"/>
                </a:spcBef>
                <a:spcAft>
                  <a:spcPts val="0"/>
                </a:spcAft>
                <a:defRPr/>
              </a:pPr>
              <a:t>20</a:t>
            </a:fld>
            <a:endParaRPr lang="en-US" sz="1000" dirty="0">
              <a:solidFill>
                <a:schemeClr val="tx1">
                  <a:tint val="75000"/>
                </a:schemeClr>
              </a:solidFill>
              <a:latin typeface="Calibri" pitchFamily="34" charset="0"/>
            </a:endParaRPr>
          </a:p>
        </p:txBody>
      </p:sp>
      <p:pic>
        <p:nvPicPr>
          <p:cNvPr id="29702" name="Picture 6" descr="http://www.biodegradable.com.hk/img/PLA_Cold_cup.jpg"/>
          <p:cNvPicPr>
            <a:picLocks noChangeAspect="1" noChangeArrowheads="1"/>
          </p:cNvPicPr>
          <p:nvPr/>
        </p:nvPicPr>
        <p:blipFill>
          <a:blip r:embed="rId4" cstate="print"/>
          <a:srcRect/>
          <a:stretch>
            <a:fillRect/>
          </a:stretch>
        </p:blipFill>
        <p:spPr bwMode="auto">
          <a:xfrm>
            <a:off x="4705350" y="1219200"/>
            <a:ext cx="4057650" cy="2667000"/>
          </a:xfrm>
          <a:prstGeom prst="rect">
            <a:avLst/>
          </a:prstGeom>
          <a:noFill/>
          <a:ln w="9525">
            <a:noFill/>
            <a:miter lim="800000"/>
            <a:headEnd/>
            <a:tailEnd/>
          </a:ln>
        </p:spPr>
      </p:pic>
      <p:pic>
        <p:nvPicPr>
          <p:cNvPr id="29703" name="Picture 8" descr="http://www.ppck.com/about/t_learnpla_clamshell2.jpg"/>
          <p:cNvPicPr>
            <a:picLocks noChangeAspect="1" noChangeArrowheads="1"/>
          </p:cNvPicPr>
          <p:nvPr/>
        </p:nvPicPr>
        <p:blipFill>
          <a:blip r:embed="rId5" cstate="print"/>
          <a:srcRect/>
          <a:stretch>
            <a:fillRect/>
          </a:stretch>
        </p:blipFill>
        <p:spPr bwMode="auto">
          <a:xfrm>
            <a:off x="381000" y="1200150"/>
            <a:ext cx="3962400" cy="26860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Применение пластика </a:t>
            </a:r>
            <a:r>
              <a:rPr lang="en-US" dirty="0" smtClean="0"/>
              <a:t>PLA</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76200" y="1219200"/>
            <a:ext cx="8915400" cy="50295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treehugger.com/composting-bottle.jpg"/>
          <p:cNvPicPr>
            <a:picLocks noChangeAspect="1" noChangeArrowheads="1"/>
          </p:cNvPicPr>
          <p:nvPr/>
        </p:nvPicPr>
        <p:blipFill>
          <a:blip r:embed="rId2" cstate="print"/>
          <a:srcRect/>
          <a:stretch>
            <a:fillRect/>
          </a:stretch>
        </p:blipFill>
        <p:spPr bwMode="auto">
          <a:xfrm>
            <a:off x="685800" y="1371600"/>
            <a:ext cx="7315200" cy="4767263"/>
          </a:xfrm>
          <a:prstGeom prst="rect">
            <a:avLst/>
          </a:prstGeom>
          <a:noFill/>
          <a:ln w="9525">
            <a:noFill/>
            <a:miter lim="800000"/>
            <a:headEnd/>
            <a:tailEnd/>
          </a:ln>
        </p:spPr>
      </p:pic>
      <p:sp>
        <p:nvSpPr>
          <p:cNvPr id="3" name="Rectangle 14"/>
          <p:cNvSpPr>
            <a:spLocks/>
          </p:cNvSpPr>
          <p:nvPr/>
        </p:nvSpPr>
        <p:spPr bwMode="auto">
          <a:xfrm>
            <a:off x="152400" y="0"/>
            <a:ext cx="8229600" cy="838200"/>
          </a:xfrm>
          <a:prstGeom prst="rect">
            <a:avLst/>
          </a:prstGeom>
          <a:noFill/>
          <a:ln w="9525">
            <a:noFill/>
            <a:miter lim="800000"/>
            <a:headEnd/>
            <a:tailEnd/>
          </a:ln>
        </p:spPr>
        <p:txBody>
          <a:bodyPr anchor="ctr"/>
          <a:lstStyle/>
          <a:p>
            <a:pPr algn="l">
              <a:defRPr/>
            </a:pPr>
            <a:r>
              <a:rPr lang="ru-RU" b="1" dirty="0">
                <a:latin typeface="+mj-lt"/>
                <a:ea typeface="+mj-ea"/>
                <a:cs typeface="+mj-cs"/>
              </a:rPr>
              <a:t>Биоразлагаемые пластиковые бутылки</a:t>
            </a:r>
            <a:endParaRPr lang="en-US" b="1" dirty="0">
              <a:latin typeface="+mj-lt"/>
              <a:ea typeface="+mj-ea"/>
              <a:cs typeface="+mj-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rrowheads="1"/>
          </p:cNvPicPr>
          <p:nvPr/>
        </p:nvPicPr>
        <p:blipFill>
          <a:blip r:embed="rId3" cstate="print"/>
          <a:srcRect/>
          <a:stretch>
            <a:fillRect/>
          </a:stretch>
        </p:blipFill>
        <p:spPr bwMode="auto">
          <a:xfrm>
            <a:off x="76200" y="1143000"/>
            <a:ext cx="2057400" cy="2438400"/>
          </a:xfrm>
          <a:prstGeom prst="rect">
            <a:avLst/>
          </a:prstGeom>
          <a:noFill/>
          <a:ln w="9525" algn="ctr">
            <a:noFill/>
            <a:miter lim="800000"/>
            <a:headEnd/>
            <a:tailEnd/>
          </a:ln>
        </p:spPr>
      </p:pic>
      <p:pic>
        <p:nvPicPr>
          <p:cNvPr id="26627" name="Picture 4"/>
          <p:cNvPicPr>
            <a:picLocks noChangeArrowheads="1"/>
          </p:cNvPicPr>
          <p:nvPr/>
        </p:nvPicPr>
        <p:blipFill>
          <a:blip r:embed="rId4" cstate="print"/>
          <a:srcRect/>
          <a:stretch>
            <a:fillRect/>
          </a:stretch>
        </p:blipFill>
        <p:spPr bwMode="auto">
          <a:xfrm>
            <a:off x="2286000" y="1143000"/>
            <a:ext cx="2057400" cy="2438400"/>
          </a:xfrm>
          <a:prstGeom prst="rect">
            <a:avLst/>
          </a:prstGeom>
          <a:noFill/>
          <a:ln w="9525" algn="ctr">
            <a:noFill/>
            <a:miter lim="800000"/>
            <a:headEnd/>
            <a:tailEnd/>
          </a:ln>
        </p:spPr>
      </p:pic>
      <p:pic>
        <p:nvPicPr>
          <p:cNvPr id="26628" name="Picture 5"/>
          <p:cNvPicPr>
            <a:picLocks noChangeArrowheads="1"/>
          </p:cNvPicPr>
          <p:nvPr/>
        </p:nvPicPr>
        <p:blipFill>
          <a:blip r:embed="rId5" cstate="print"/>
          <a:srcRect/>
          <a:stretch>
            <a:fillRect/>
          </a:stretch>
        </p:blipFill>
        <p:spPr bwMode="auto">
          <a:xfrm>
            <a:off x="4495800" y="1143000"/>
            <a:ext cx="2209800" cy="2438400"/>
          </a:xfrm>
          <a:prstGeom prst="rect">
            <a:avLst/>
          </a:prstGeom>
          <a:noFill/>
          <a:ln w="9525" algn="ctr">
            <a:noFill/>
            <a:miter lim="800000"/>
            <a:headEnd/>
            <a:tailEnd/>
          </a:ln>
        </p:spPr>
      </p:pic>
      <p:pic>
        <p:nvPicPr>
          <p:cNvPr id="26629" name="Picture 6"/>
          <p:cNvPicPr>
            <a:picLocks noChangeArrowheads="1"/>
          </p:cNvPicPr>
          <p:nvPr/>
        </p:nvPicPr>
        <p:blipFill>
          <a:blip r:embed="rId6" cstate="print"/>
          <a:srcRect/>
          <a:stretch>
            <a:fillRect/>
          </a:stretch>
        </p:blipFill>
        <p:spPr bwMode="auto">
          <a:xfrm>
            <a:off x="6858000" y="1143000"/>
            <a:ext cx="2133600" cy="2438400"/>
          </a:xfrm>
          <a:prstGeom prst="rect">
            <a:avLst/>
          </a:prstGeom>
          <a:noFill/>
          <a:ln w="9525" algn="ctr">
            <a:noFill/>
            <a:miter lim="800000"/>
            <a:headEnd/>
            <a:tailEnd/>
          </a:ln>
        </p:spPr>
      </p:pic>
      <p:pic>
        <p:nvPicPr>
          <p:cNvPr id="26630" name="Picture 7"/>
          <p:cNvPicPr>
            <a:picLocks noChangeArrowheads="1"/>
          </p:cNvPicPr>
          <p:nvPr/>
        </p:nvPicPr>
        <p:blipFill>
          <a:blip r:embed="rId7" cstate="print"/>
          <a:srcRect/>
          <a:stretch>
            <a:fillRect/>
          </a:stretch>
        </p:blipFill>
        <p:spPr bwMode="auto">
          <a:xfrm>
            <a:off x="304800" y="3962400"/>
            <a:ext cx="2667000" cy="2514600"/>
          </a:xfrm>
          <a:prstGeom prst="rect">
            <a:avLst/>
          </a:prstGeom>
          <a:noFill/>
          <a:ln w="9525" algn="ctr">
            <a:noFill/>
            <a:miter lim="800000"/>
            <a:headEnd/>
            <a:tailEnd/>
          </a:ln>
        </p:spPr>
      </p:pic>
      <p:pic>
        <p:nvPicPr>
          <p:cNvPr id="26631" name="Picture 8"/>
          <p:cNvPicPr>
            <a:picLocks noChangeArrowheads="1"/>
          </p:cNvPicPr>
          <p:nvPr/>
        </p:nvPicPr>
        <p:blipFill>
          <a:blip r:embed="rId8" cstate="print"/>
          <a:srcRect/>
          <a:stretch>
            <a:fillRect/>
          </a:stretch>
        </p:blipFill>
        <p:spPr bwMode="auto">
          <a:xfrm>
            <a:off x="3276600" y="3962400"/>
            <a:ext cx="2819400" cy="2514600"/>
          </a:xfrm>
          <a:prstGeom prst="rect">
            <a:avLst/>
          </a:prstGeom>
          <a:noFill/>
          <a:ln w="9525" algn="ctr">
            <a:noFill/>
            <a:miter lim="800000"/>
            <a:headEnd/>
            <a:tailEnd/>
          </a:ln>
        </p:spPr>
      </p:pic>
      <p:pic>
        <p:nvPicPr>
          <p:cNvPr id="26632" name="Picture 9"/>
          <p:cNvPicPr>
            <a:picLocks noChangeArrowheads="1"/>
          </p:cNvPicPr>
          <p:nvPr/>
        </p:nvPicPr>
        <p:blipFill>
          <a:blip r:embed="rId9" cstate="print"/>
          <a:srcRect/>
          <a:stretch>
            <a:fillRect/>
          </a:stretch>
        </p:blipFill>
        <p:spPr bwMode="auto">
          <a:xfrm>
            <a:off x="6477000" y="4038600"/>
            <a:ext cx="2514600" cy="2438400"/>
          </a:xfrm>
          <a:prstGeom prst="rect">
            <a:avLst/>
          </a:prstGeom>
          <a:noFill/>
          <a:ln w="9525" algn="ctr">
            <a:noFill/>
            <a:miter lim="800000"/>
            <a:headEnd/>
            <a:tailEnd/>
          </a:ln>
        </p:spPr>
      </p:pic>
      <p:sp>
        <p:nvSpPr>
          <p:cNvPr id="26633" name="Rectangle 10"/>
          <p:cNvSpPr>
            <a:spLocks noChangeArrowheads="1"/>
          </p:cNvSpPr>
          <p:nvPr/>
        </p:nvSpPr>
        <p:spPr bwMode="auto">
          <a:xfrm>
            <a:off x="4386263" y="3948113"/>
            <a:ext cx="219075" cy="244475"/>
          </a:xfrm>
          <a:prstGeom prst="rect">
            <a:avLst/>
          </a:prstGeom>
          <a:noFill/>
          <a:ln w="9525" algn="ctr">
            <a:noFill/>
            <a:miter lim="800000"/>
            <a:headEnd/>
            <a:tailEnd/>
          </a:ln>
        </p:spPr>
        <p:txBody>
          <a:bodyPr wrap="none" anchor="ctr">
            <a:spAutoFit/>
          </a:bodyPr>
          <a:lstStyle/>
          <a:p>
            <a:r>
              <a:rPr lang="en-US" sz="1000">
                <a:solidFill>
                  <a:schemeClr val="tx1"/>
                </a:solidFill>
                <a:cs typeface="Times New Roman" pitchFamily="18" charset="0"/>
              </a:rPr>
              <a:t> </a:t>
            </a:r>
            <a:endParaRPr lang="en-US" sz="1800">
              <a:solidFill>
                <a:schemeClr val="tx1"/>
              </a:solidFill>
              <a:cs typeface="Times New Roman" pitchFamily="18" charset="0"/>
            </a:endParaRPr>
          </a:p>
        </p:txBody>
      </p:sp>
      <p:sp>
        <p:nvSpPr>
          <p:cNvPr id="26634" name="Rectangle 11"/>
          <p:cNvSpPr>
            <a:spLocks noChangeArrowheads="1"/>
          </p:cNvSpPr>
          <p:nvPr/>
        </p:nvSpPr>
        <p:spPr bwMode="auto">
          <a:xfrm>
            <a:off x="4386263" y="6386513"/>
            <a:ext cx="219075" cy="244475"/>
          </a:xfrm>
          <a:prstGeom prst="rect">
            <a:avLst/>
          </a:prstGeom>
          <a:noFill/>
          <a:ln w="9525" algn="ctr">
            <a:noFill/>
            <a:miter lim="800000"/>
            <a:headEnd/>
            <a:tailEnd/>
          </a:ln>
        </p:spPr>
        <p:txBody>
          <a:bodyPr wrap="none" anchor="ctr">
            <a:spAutoFit/>
          </a:bodyPr>
          <a:lstStyle/>
          <a:p>
            <a:r>
              <a:rPr lang="en-US" sz="1000">
                <a:solidFill>
                  <a:schemeClr val="tx1"/>
                </a:solidFill>
                <a:cs typeface="Times New Roman" pitchFamily="18" charset="0"/>
              </a:rPr>
              <a:t> </a:t>
            </a:r>
            <a:endParaRPr lang="en-US" sz="1800">
              <a:solidFill>
                <a:schemeClr val="tx1"/>
              </a:solidFill>
              <a:cs typeface="Times New Roman" pitchFamily="18" charset="0"/>
            </a:endParaRPr>
          </a:p>
        </p:txBody>
      </p:sp>
      <p:sp>
        <p:nvSpPr>
          <p:cNvPr id="26635" name="Text Box 13"/>
          <p:cNvSpPr txBox="1">
            <a:spLocks noChangeArrowheads="1"/>
          </p:cNvSpPr>
          <p:nvPr/>
        </p:nvSpPr>
        <p:spPr bwMode="auto">
          <a:xfrm>
            <a:off x="609600" y="3581400"/>
            <a:ext cx="1066800" cy="366713"/>
          </a:xfrm>
          <a:prstGeom prst="rect">
            <a:avLst/>
          </a:prstGeom>
          <a:noFill/>
          <a:ln w="9525">
            <a:noFill/>
            <a:miter lim="800000"/>
            <a:headEnd/>
            <a:tailEnd/>
          </a:ln>
        </p:spPr>
        <p:txBody>
          <a:bodyPr>
            <a:spAutoFit/>
          </a:bodyPr>
          <a:lstStyle/>
          <a:p>
            <a:pPr>
              <a:spcBef>
                <a:spcPct val="50000"/>
              </a:spcBef>
            </a:pPr>
            <a:r>
              <a:rPr lang="ru-RU" sz="1800">
                <a:solidFill>
                  <a:srgbClr val="FF3300"/>
                </a:solidFill>
                <a:latin typeface="Arial Black" pitchFamily="34" charset="0"/>
              </a:rPr>
              <a:t>День</a:t>
            </a:r>
            <a:r>
              <a:rPr lang="en-US" sz="1800">
                <a:solidFill>
                  <a:srgbClr val="FF3300"/>
                </a:solidFill>
                <a:latin typeface="Arial Black" pitchFamily="34" charset="0"/>
              </a:rPr>
              <a:t> 0</a:t>
            </a:r>
          </a:p>
        </p:txBody>
      </p:sp>
      <p:sp>
        <p:nvSpPr>
          <p:cNvPr id="26636" name="Text Box 14"/>
          <p:cNvSpPr txBox="1">
            <a:spLocks noChangeArrowheads="1"/>
          </p:cNvSpPr>
          <p:nvPr/>
        </p:nvSpPr>
        <p:spPr bwMode="auto">
          <a:xfrm>
            <a:off x="2743200" y="3581400"/>
            <a:ext cx="1143000" cy="366713"/>
          </a:xfrm>
          <a:prstGeom prst="rect">
            <a:avLst/>
          </a:prstGeom>
          <a:noFill/>
          <a:ln w="9525">
            <a:noFill/>
            <a:miter lim="800000"/>
            <a:headEnd/>
            <a:tailEnd/>
          </a:ln>
        </p:spPr>
        <p:txBody>
          <a:bodyPr>
            <a:spAutoFit/>
          </a:bodyPr>
          <a:lstStyle/>
          <a:p>
            <a:pPr>
              <a:spcBef>
                <a:spcPct val="50000"/>
              </a:spcBef>
            </a:pPr>
            <a:r>
              <a:rPr lang="ru-RU" sz="1800">
                <a:solidFill>
                  <a:srgbClr val="FF3300"/>
                </a:solidFill>
                <a:latin typeface="Arial Black" pitchFamily="34" charset="0"/>
              </a:rPr>
              <a:t>День </a:t>
            </a:r>
            <a:r>
              <a:rPr lang="en-US" sz="1800">
                <a:solidFill>
                  <a:srgbClr val="FF3300"/>
                </a:solidFill>
                <a:latin typeface="Arial Black" pitchFamily="34" charset="0"/>
              </a:rPr>
              <a:t>5</a:t>
            </a:r>
          </a:p>
        </p:txBody>
      </p:sp>
      <p:sp>
        <p:nvSpPr>
          <p:cNvPr id="26637" name="Text Box 15"/>
          <p:cNvSpPr txBox="1">
            <a:spLocks noChangeArrowheads="1"/>
          </p:cNvSpPr>
          <p:nvPr/>
        </p:nvSpPr>
        <p:spPr bwMode="auto">
          <a:xfrm>
            <a:off x="4953000" y="3581400"/>
            <a:ext cx="1295400" cy="366713"/>
          </a:xfrm>
          <a:prstGeom prst="rect">
            <a:avLst/>
          </a:prstGeom>
          <a:noFill/>
          <a:ln w="9525">
            <a:noFill/>
            <a:miter lim="800000"/>
            <a:headEnd/>
            <a:tailEnd/>
          </a:ln>
        </p:spPr>
        <p:txBody>
          <a:bodyPr>
            <a:spAutoFit/>
          </a:bodyPr>
          <a:lstStyle/>
          <a:p>
            <a:pPr>
              <a:spcBef>
                <a:spcPct val="50000"/>
              </a:spcBef>
            </a:pPr>
            <a:r>
              <a:rPr lang="ru-RU" sz="1800">
                <a:solidFill>
                  <a:srgbClr val="FF3300"/>
                </a:solidFill>
                <a:latin typeface="Arial Black" pitchFamily="34" charset="0"/>
              </a:rPr>
              <a:t>День</a:t>
            </a:r>
            <a:r>
              <a:rPr lang="en-US" sz="1800">
                <a:solidFill>
                  <a:srgbClr val="FF3300"/>
                </a:solidFill>
                <a:latin typeface="Arial Black" pitchFamily="34" charset="0"/>
              </a:rPr>
              <a:t> 10</a:t>
            </a:r>
          </a:p>
        </p:txBody>
      </p:sp>
      <p:sp>
        <p:nvSpPr>
          <p:cNvPr id="26638" name="Text Box 16"/>
          <p:cNvSpPr txBox="1">
            <a:spLocks noChangeArrowheads="1"/>
          </p:cNvSpPr>
          <p:nvPr/>
        </p:nvSpPr>
        <p:spPr bwMode="auto">
          <a:xfrm>
            <a:off x="7391400" y="3581400"/>
            <a:ext cx="1447800" cy="366713"/>
          </a:xfrm>
          <a:prstGeom prst="rect">
            <a:avLst/>
          </a:prstGeom>
          <a:noFill/>
          <a:ln w="9525">
            <a:noFill/>
            <a:miter lim="800000"/>
            <a:headEnd/>
            <a:tailEnd/>
          </a:ln>
        </p:spPr>
        <p:txBody>
          <a:bodyPr>
            <a:spAutoFit/>
          </a:bodyPr>
          <a:lstStyle/>
          <a:p>
            <a:pPr>
              <a:spcBef>
                <a:spcPct val="50000"/>
              </a:spcBef>
            </a:pPr>
            <a:r>
              <a:rPr lang="en-US" sz="1800">
                <a:solidFill>
                  <a:srgbClr val="FF3300"/>
                </a:solidFill>
                <a:latin typeface="Arial Black" pitchFamily="34" charset="0"/>
              </a:rPr>
              <a:t>DAY 18</a:t>
            </a:r>
          </a:p>
        </p:txBody>
      </p:sp>
      <p:sp>
        <p:nvSpPr>
          <p:cNvPr id="26639" name="Text Box 17"/>
          <p:cNvSpPr txBox="1">
            <a:spLocks noChangeArrowheads="1"/>
          </p:cNvSpPr>
          <p:nvPr/>
        </p:nvSpPr>
        <p:spPr bwMode="auto">
          <a:xfrm>
            <a:off x="762000" y="6477000"/>
            <a:ext cx="1219200" cy="366713"/>
          </a:xfrm>
          <a:prstGeom prst="rect">
            <a:avLst/>
          </a:prstGeom>
          <a:noFill/>
          <a:ln w="9525">
            <a:noFill/>
            <a:miter lim="800000"/>
            <a:headEnd/>
            <a:tailEnd/>
          </a:ln>
        </p:spPr>
        <p:txBody>
          <a:bodyPr>
            <a:spAutoFit/>
          </a:bodyPr>
          <a:lstStyle/>
          <a:p>
            <a:pPr>
              <a:spcBef>
                <a:spcPct val="50000"/>
              </a:spcBef>
            </a:pPr>
            <a:r>
              <a:rPr lang="ru-RU" sz="1800">
                <a:solidFill>
                  <a:srgbClr val="FF3300"/>
                </a:solidFill>
                <a:latin typeface="Arial Black" pitchFamily="34" charset="0"/>
              </a:rPr>
              <a:t>День </a:t>
            </a:r>
            <a:r>
              <a:rPr lang="en-US" sz="1800">
                <a:solidFill>
                  <a:srgbClr val="FF3300"/>
                </a:solidFill>
                <a:latin typeface="Arial Black" pitchFamily="34" charset="0"/>
              </a:rPr>
              <a:t>26</a:t>
            </a:r>
          </a:p>
        </p:txBody>
      </p:sp>
      <p:sp>
        <p:nvSpPr>
          <p:cNvPr id="26640" name="Text Box 18"/>
          <p:cNvSpPr txBox="1">
            <a:spLocks noChangeArrowheads="1"/>
          </p:cNvSpPr>
          <p:nvPr/>
        </p:nvSpPr>
        <p:spPr bwMode="auto">
          <a:xfrm>
            <a:off x="4038600" y="6477000"/>
            <a:ext cx="1371600" cy="369888"/>
          </a:xfrm>
          <a:prstGeom prst="rect">
            <a:avLst/>
          </a:prstGeom>
          <a:noFill/>
          <a:ln w="9525">
            <a:noFill/>
            <a:miter lim="800000"/>
            <a:headEnd/>
            <a:tailEnd/>
          </a:ln>
        </p:spPr>
        <p:txBody>
          <a:bodyPr>
            <a:spAutoFit/>
          </a:bodyPr>
          <a:lstStyle/>
          <a:p>
            <a:pPr>
              <a:spcBef>
                <a:spcPct val="50000"/>
              </a:spcBef>
            </a:pPr>
            <a:r>
              <a:rPr lang="ru-RU" sz="1800">
                <a:solidFill>
                  <a:srgbClr val="FF3300"/>
                </a:solidFill>
                <a:latin typeface="Arial Black" pitchFamily="34" charset="0"/>
              </a:rPr>
              <a:t>День </a:t>
            </a:r>
            <a:r>
              <a:rPr lang="en-US" sz="1800">
                <a:solidFill>
                  <a:srgbClr val="FF3300"/>
                </a:solidFill>
                <a:latin typeface="Arial Black" pitchFamily="34" charset="0"/>
              </a:rPr>
              <a:t>45</a:t>
            </a:r>
          </a:p>
        </p:txBody>
      </p:sp>
      <p:sp>
        <p:nvSpPr>
          <p:cNvPr id="26641" name="Text Box 19"/>
          <p:cNvSpPr txBox="1">
            <a:spLocks noChangeArrowheads="1"/>
          </p:cNvSpPr>
          <p:nvPr/>
        </p:nvSpPr>
        <p:spPr bwMode="auto">
          <a:xfrm>
            <a:off x="7315200" y="6477000"/>
            <a:ext cx="1219200" cy="366713"/>
          </a:xfrm>
          <a:prstGeom prst="rect">
            <a:avLst/>
          </a:prstGeom>
          <a:noFill/>
          <a:ln w="9525">
            <a:noFill/>
            <a:miter lim="800000"/>
            <a:headEnd/>
            <a:tailEnd/>
          </a:ln>
        </p:spPr>
        <p:txBody>
          <a:bodyPr>
            <a:spAutoFit/>
          </a:bodyPr>
          <a:lstStyle/>
          <a:p>
            <a:pPr>
              <a:spcBef>
                <a:spcPct val="50000"/>
              </a:spcBef>
            </a:pPr>
            <a:r>
              <a:rPr lang="ru-RU" sz="1800">
                <a:solidFill>
                  <a:srgbClr val="FF3300"/>
                </a:solidFill>
                <a:latin typeface="Arial Black" pitchFamily="34" charset="0"/>
              </a:rPr>
              <a:t>День</a:t>
            </a:r>
            <a:r>
              <a:rPr lang="en-US" sz="1800">
                <a:solidFill>
                  <a:srgbClr val="FF3300"/>
                </a:solidFill>
                <a:latin typeface="Arial Black" pitchFamily="34" charset="0"/>
              </a:rPr>
              <a:t> 60</a:t>
            </a:r>
          </a:p>
        </p:txBody>
      </p:sp>
      <p:sp>
        <p:nvSpPr>
          <p:cNvPr id="20" name="Rectangle 14"/>
          <p:cNvSpPr>
            <a:spLocks/>
          </p:cNvSpPr>
          <p:nvPr/>
        </p:nvSpPr>
        <p:spPr bwMode="auto">
          <a:xfrm>
            <a:off x="0" y="0"/>
            <a:ext cx="8229600" cy="838200"/>
          </a:xfrm>
          <a:prstGeom prst="rect">
            <a:avLst/>
          </a:prstGeom>
          <a:noFill/>
          <a:ln w="9525">
            <a:noFill/>
            <a:miter lim="800000"/>
            <a:headEnd/>
            <a:tailEnd/>
          </a:ln>
        </p:spPr>
        <p:txBody>
          <a:bodyPr anchor="ctr"/>
          <a:lstStyle/>
          <a:p>
            <a:pPr algn="l">
              <a:defRPr/>
            </a:pPr>
            <a:r>
              <a:rPr lang="ru-RU" b="1" dirty="0">
                <a:latin typeface="+mj-lt"/>
                <a:ea typeface="+mj-ea"/>
                <a:cs typeface="+mj-cs"/>
              </a:rPr>
              <a:t>Биоразлагаемые пакеты</a:t>
            </a:r>
            <a:endParaRPr lang="en-US" b="1" dirty="0">
              <a:latin typeface="+mj-lt"/>
              <a:ea typeface="+mj-ea"/>
              <a:cs typeface="+mj-cs"/>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7162800" cy="609600"/>
          </a:xfrm>
        </p:spPr>
        <p:txBody>
          <a:bodyPr/>
          <a:lstStyle/>
          <a:p>
            <a:r>
              <a:rPr lang="ru-RU" sz="2400" dirty="0" smtClean="0"/>
              <a:t>Крупнейшие ритейлеры </a:t>
            </a:r>
            <a:br>
              <a:rPr lang="ru-RU" sz="2400" dirty="0" smtClean="0"/>
            </a:br>
            <a:r>
              <a:rPr lang="ru-RU" sz="2400" dirty="0" smtClean="0"/>
              <a:t>переходят на биопластик</a:t>
            </a:r>
            <a:endParaRPr lang="en-US" sz="2400" dirty="0"/>
          </a:p>
        </p:txBody>
      </p:sp>
      <p:pic>
        <p:nvPicPr>
          <p:cNvPr id="4" name="Content Placeholder 4" descr="walmart1.jpg"/>
          <p:cNvPicPr>
            <a:picLocks noChangeAspect="1"/>
          </p:cNvPicPr>
          <p:nvPr/>
        </p:nvPicPr>
        <p:blipFill>
          <a:blip r:embed="rId2" cstate="print"/>
          <a:stretch>
            <a:fillRect/>
          </a:stretch>
        </p:blipFill>
        <p:spPr bwMode="auto">
          <a:xfrm>
            <a:off x="762000" y="1490371"/>
            <a:ext cx="7467600" cy="1024229"/>
          </a:xfrm>
          <a:prstGeom prst="rect">
            <a:avLst/>
          </a:prstGeom>
          <a:noFill/>
          <a:ln w="9525">
            <a:noFill/>
            <a:miter lim="800000"/>
            <a:headEnd/>
            <a:tailEnd/>
          </a:ln>
        </p:spPr>
      </p:pic>
      <p:pic>
        <p:nvPicPr>
          <p:cNvPr id="5" name="Picture 4" descr="sainsbury's_logo.png"/>
          <p:cNvPicPr>
            <a:picLocks noChangeAspect="1"/>
          </p:cNvPicPr>
          <p:nvPr/>
        </p:nvPicPr>
        <p:blipFill>
          <a:blip r:embed="rId3" cstate="print"/>
          <a:stretch>
            <a:fillRect/>
          </a:stretch>
        </p:blipFill>
        <p:spPr>
          <a:xfrm>
            <a:off x="1219200" y="2895600"/>
            <a:ext cx="6477000" cy="1216839"/>
          </a:xfrm>
          <a:prstGeom prst="rect">
            <a:avLst/>
          </a:prstGeom>
        </p:spPr>
      </p:pic>
      <p:pic>
        <p:nvPicPr>
          <p:cNvPr id="6" name="Picture 5" descr="ASDALogo.png"/>
          <p:cNvPicPr>
            <a:picLocks noChangeAspect="1"/>
          </p:cNvPicPr>
          <p:nvPr/>
        </p:nvPicPr>
        <p:blipFill>
          <a:blip r:embed="rId4" cstate="print"/>
          <a:stretch>
            <a:fillRect/>
          </a:stretch>
        </p:blipFill>
        <p:spPr>
          <a:xfrm>
            <a:off x="838200" y="4572000"/>
            <a:ext cx="4267200" cy="1365504"/>
          </a:xfrm>
          <a:prstGeom prst="rect">
            <a:avLst/>
          </a:prstGeom>
        </p:spPr>
      </p:pic>
      <p:pic>
        <p:nvPicPr>
          <p:cNvPr id="7" name="Picture 6" descr="Delhaize-logo.gif"/>
          <p:cNvPicPr>
            <a:picLocks noChangeAspect="1"/>
          </p:cNvPicPr>
          <p:nvPr/>
        </p:nvPicPr>
        <p:blipFill>
          <a:blip r:embed="rId5" cstate="print"/>
          <a:stretch>
            <a:fillRect/>
          </a:stretch>
        </p:blipFill>
        <p:spPr>
          <a:xfrm>
            <a:off x="6400800" y="4343400"/>
            <a:ext cx="1752600" cy="17526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Braskem</a:t>
            </a:r>
            <a:r>
              <a:rPr lang="ru-RU" dirty="0" smtClean="0"/>
              <a:t>: Био-Полиэтилен 200,000 тонн </a:t>
            </a:r>
            <a:endParaRPr lang="en-US" dirty="0"/>
          </a:p>
        </p:txBody>
      </p:sp>
      <p:pic>
        <p:nvPicPr>
          <p:cNvPr id="4" name="Content Placeholder 3" descr="cokacola.jpg"/>
          <p:cNvPicPr>
            <a:picLocks noGrp="1" noChangeAspect="1"/>
          </p:cNvPicPr>
          <p:nvPr>
            <p:ph idx="1"/>
          </p:nvPr>
        </p:nvPicPr>
        <p:blipFill>
          <a:blip r:embed="rId2"/>
          <a:stretch>
            <a:fillRect/>
          </a:stretch>
        </p:blipFill>
        <p:spPr>
          <a:xfrm>
            <a:off x="3761242" y="4175841"/>
            <a:ext cx="4742678" cy="2605959"/>
          </a:xfrm>
        </p:spPr>
      </p:pic>
      <p:pic>
        <p:nvPicPr>
          <p:cNvPr id="5" name="Picture 4" descr="home_planta.jpg"/>
          <p:cNvPicPr>
            <a:picLocks noChangeAspect="1"/>
          </p:cNvPicPr>
          <p:nvPr/>
        </p:nvPicPr>
        <p:blipFill>
          <a:blip r:embed="rId3"/>
          <a:stretch>
            <a:fillRect/>
          </a:stretch>
        </p:blipFill>
        <p:spPr>
          <a:xfrm>
            <a:off x="301711" y="1066800"/>
            <a:ext cx="5097162" cy="3352800"/>
          </a:xfrm>
          <a:prstGeom prst="rect">
            <a:avLst/>
          </a:prstGeom>
        </p:spPr>
      </p:pic>
      <p:sp>
        <p:nvSpPr>
          <p:cNvPr id="6" name="TextBox 5"/>
          <p:cNvSpPr txBox="1"/>
          <p:nvPr/>
        </p:nvSpPr>
        <p:spPr>
          <a:xfrm>
            <a:off x="5410200" y="1752600"/>
            <a:ext cx="3352800" cy="1384995"/>
          </a:xfrm>
          <a:prstGeom prst="rect">
            <a:avLst/>
          </a:prstGeom>
          <a:noFill/>
        </p:spPr>
        <p:txBody>
          <a:bodyPr wrap="square" rtlCol="0">
            <a:spAutoFit/>
          </a:bodyPr>
          <a:lstStyle/>
          <a:p>
            <a:r>
              <a:rPr lang="ru-RU" dirty="0" smtClean="0"/>
              <a:t>Этилен производится из этанола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162800" cy="609600"/>
          </a:xfrm>
        </p:spPr>
        <p:txBody>
          <a:bodyPr/>
          <a:lstStyle/>
          <a:p>
            <a:r>
              <a:rPr lang="ru-RU" sz="2400" dirty="0" smtClean="0"/>
              <a:t>Следующее поколение полимерных «строительных блоков»</a:t>
            </a:r>
            <a:endParaRPr lang="en-US" sz="2400" dirty="0"/>
          </a:p>
        </p:txBody>
      </p:sp>
      <p:sp>
        <p:nvSpPr>
          <p:cNvPr id="3" name="Content Placeholder 2"/>
          <p:cNvSpPr>
            <a:spLocks noGrp="1"/>
          </p:cNvSpPr>
          <p:nvPr>
            <p:ph idx="1"/>
          </p:nvPr>
        </p:nvSpPr>
        <p:spPr>
          <a:xfrm>
            <a:off x="685800" y="1219200"/>
            <a:ext cx="8001000" cy="5334000"/>
          </a:xfrm>
        </p:spPr>
        <p:txBody>
          <a:bodyPr/>
          <a:lstStyle/>
          <a:p>
            <a:r>
              <a:rPr lang="ru-RU" sz="2000" dirty="0" smtClean="0"/>
              <a:t>Янтарная кислота (</a:t>
            </a:r>
            <a:r>
              <a:rPr lang="en-US" sz="2000" dirty="0" smtClean="0"/>
              <a:t>DSM, </a:t>
            </a:r>
            <a:r>
              <a:rPr lang="en-US" sz="2000" dirty="0" err="1" smtClean="0"/>
              <a:t>Bioamber</a:t>
            </a:r>
            <a:r>
              <a:rPr lang="en-US" sz="2000" dirty="0" smtClean="0"/>
              <a:t>, </a:t>
            </a:r>
            <a:r>
              <a:rPr lang="en-US" sz="2000" dirty="0" err="1" smtClean="0"/>
              <a:t>Roquette</a:t>
            </a:r>
            <a:r>
              <a:rPr lang="en-US" sz="2000" dirty="0" smtClean="0"/>
              <a:t>, Mitsubishi Chemical)</a:t>
            </a:r>
            <a:endParaRPr lang="ru-RU" sz="2000" dirty="0" smtClean="0"/>
          </a:p>
          <a:p>
            <a:r>
              <a:rPr lang="en-US" sz="2000" dirty="0" smtClean="0"/>
              <a:t>3-</a:t>
            </a:r>
            <a:r>
              <a:rPr lang="ru-RU" sz="2000" dirty="0" smtClean="0"/>
              <a:t>гидрокси пропионовая кислота (</a:t>
            </a:r>
            <a:r>
              <a:rPr lang="en-US" sz="2000" dirty="0" smtClean="0"/>
              <a:t>Cargill, </a:t>
            </a:r>
            <a:r>
              <a:rPr lang="en-US" sz="2000" dirty="0" err="1" smtClean="0"/>
              <a:t>Codexis</a:t>
            </a:r>
            <a:r>
              <a:rPr lang="en-US" sz="2000" dirty="0" smtClean="0"/>
              <a:t>)</a:t>
            </a:r>
            <a:endParaRPr lang="ru-RU" sz="2000" dirty="0" smtClean="0"/>
          </a:p>
          <a:p>
            <a:r>
              <a:rPr lang="ru-RU" sz="2000" dirty="0" smtClean="0"/>
              <a:t>Акриловая кислота (Церера, </a:t>
            </a:r>
            <a:r>
              <a:rPr lang="en-US" sz="2000" dirty="0" smtClean="0"/>
              <a:t>Rohm &amp; Haas)</a:t>
            </a:r>
            <a:endParaRPr lang="ru-RU" sz="2000" dirty="0" smtClean="0"/>
          </a:p>
          <a:p>
            <a:r>
              <a:rPr lang="ru-RU" sz="2000" dirty="0" smtClean="0"/>
              <a:t>Аспарагиновая кислота (Китай)</a:t>
            </a:r>
          </a:p>
          <a:p>
            <a:r>
              <a:rPr lang="ru-RU" sz="2000" dirty="0" smtClean="0"/>
              <a:t>Левулиновая кислота (Китай)</a:t>
            </a:r>
          </a:p>
          <a:p>
            <a:r>
              <a:rPr lang="ru-RU" sz="2000" dirty="0" smtClean="0"/>
              <a:t>Сорбит (</a:t>
            </a:r>
            <a:r>
              <a:rPr lang="en-US" sz="2000" dirty="0" smtClean="0"/>
              <a:t>Cargill, ADM, </a:t>
            </a:r>
            <a:r>
              <a:rPr lang="en-US" sz="2000" dirty="0" err="1" smtClean="0"/>
              <a:t>Roquette</a:t>
            </a:r>
            <a:r>
              <a:rPr lang="en-US" sz="2000" dirty="0" smtClean="0"/>
              <a:t>)</a:t>
            </a:r>
            <a:endParaRPr lang="ru-RU" sz="2000" dirty="0" smtClean="0"/>
          </a:p>
          <a:p>
            <a:r>
              <a:rPr lang="ru-RU" sz="2000" dirty="0" smtClean="0"/>
              <a:t>Этилен / этиленгликоль (</a:t>
            </a:r>
            <a:r>
              <a:rPr lang="en-US" sz="2000" dirty="0" err="1" smtClean="0"/>
              <a:t>Braskem</a:t>
            </a:r>
            <a:r>
              <a:rPr lang="en-US" sz="2000" dirty="0" smtClean="0"/>
              <a:t>, </a:t>
            </a:r>
            <a:r>
              <a:rPr lang="ru-RU" sz="2000" dirty="0" smtClean="0"/>
              <a:t>Индия)</a:t>
            </a:r>
          </a:p>
          <a:p>
            <a:r>
              <a:rPr lang="ru-RU" sz="2000" dirty="0" smtClean="0"/>
              <a:t>Пропилен / пропан 1,3 диол (</a:t>
            </a:r>
            <a:r>
              <a:rPr lang="en-US" sz="2000" dirty="0" err="1" smtClean="0"/>
              <a:t>Braskem</a:t>
            </a:r>
            <a:r>
              <a:rPr lang="en-US" sz="2000" dirty="0" smtClean="0"/>
              <a:t>, DuPont / Tate &amp; </a:t>
            </a:r>
            <a:r>
              <a:rPr lang="ru-RU" sz="2000" dirty="0" smtClean="0"/>
              <a:t>Лайл)</a:t>
            </a:r>
          </a:p>
          <a:p>
            <a:r>
              <a:rPr lang="ru-RU" sz="2000" dirty="0" smtClean="0"/>
              <a:t>Бутилен / бутан диол (</a:t>
            </a:r>
            <a:r>
              <a:rPr lang="en-US" sz="2000" dirty="0" err="1" smtClean="0"/>
              <a:t>Genomatica</a:t>
            </a:r>
            <a:r>
              <a:rPr lang="en-US" sz="2000" dirty="0" smtClean="0"/>
              <a:t>)</a:t>
            </a:r>
            <a:endParaRPr lang="ru-RU" sz="2000" dirty="0" smtClean="0"/>
          </a:p>
          <a:p>
            <a:r>
              <a:rPr lang="ru-RU" sz="2000" dirty="0" smtClean="0"/>
              <a:t>Лизин / капролактам (</a:t>
            </a:r>
            <a:r>
              <a:rPr lang="en-US" sz="2000" dirty="0" err="1" smtClean="0"/>
              <a:t>Draths</a:t>
            </a:r>
            <a:r>
              <a:rPr lang="en-US" sz="2000" dirty="0" smtClean="0"/>
              <a:t>)</a:t>
            </a:r>
            <a:endParaRPr lang="ru-RU" sz="2000" dirty="0" smtClean="0"/>
          </a:p>
          <a:p>
            <a:r>
              <a:rPr lang="ru-RU" sz="2000" dirty="0" smtClean="0"/>
              <a:t>Терефталевая кислота (</a:t>
            </a:r>
            <a:r>
              <a:rPr lang="en-US" sz="2000" dirty="0" err="1" smtClean="0"/>
              <a:t>Gevo</a:t>
            </a:r>
            <a:r>
              <a:rPr lang="en-US" sz="2000" dirty="0" smtClean="0"/>
              <a:t>)</a:t>
            </a:r>
            <a:endParaRPr lang="ru-RU" sz="2000" dirty="0" smtClean="0"/>
          </a:p>
          <a:p>
            <a:r>
              <a:rPr lang="ru-RU" sz="2000" dirty="0" smtClean="0"/>
              <a:t>Адипиновая кислота</a:t>
            </a:r>
          </a:p>
          <a:p>
            <a:r>
              <a:rPr lang="ru-RU" sz="2000" dirty="0" smtClean="0"/>
              <a:t>Изопрен (</a:t>
            </a:r>
            <a:r>
              <a:rPr lang="en-US" sz="2000" dirty="0" smtClean="0"/>
              <a:t>Goodyear, </a:t>
            </a:r>
            <a:r>
              <a:rPr lang="en-US" sz="2000" dirty="0" err="1" smtClean="0"/>
              <a:t>Genenco</a:t>
            </a:r>
            <a:r>
              <a:rPr lang="en-US" sz="2000" dirty="0" smtClean="0"/>
              <a:t>)</a:t>
            </a:r>
            <a:endParaRPr lang="ru-RU" sz="2000" dirty="0" smtClean="0"/>
          </a:p>
          <a:p>
            <a:r>
              <a:rPr lang="en-US" sz="2000" dirty="0" smtClean="0"/>
              <a:t>FDCA-</a:t>
            </a:r>
            <a:r>
              <a:rPr lang="en-US" sz="2000" dirty="0" err="1" smtClean="0"/>
              <a:t>Avantium</a:t>
            </a:r>
            <a:endParaRPr lang="en-US"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z="2400" dirty="0" smtClean="0"/>
              <a:t>При какой цене нефти «био» выигрывает?</a:t>
            </a:r>
            <a:endParaRPr lang="en-US" sz="2400" dirty="0"/>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cstate="print"/>
          <a:srcRect/>
          <a:stretch>
            <a:fillRect/>
          </a:stretch>
        </p:blipFill>
        <p:spPr bwMode="auto">
          <a:xfrm>
            <a:off x="533400" y="1152581"/>
            <a:ext cx="8077200" cy="5476819"/>
          </a:xfrm>
          <a:prstGeom prst="rect">
            <a:avLst/>
          </a:prstGeom>
          <a:noFill/>
          <a:ln w="9525">
            <a:noFill/>
            <a:miter lim="800000"/>
            <a:headEnd/>
            <a:tailEnd/>
          </a:ln>
        </p:spPr>
      </p:pic>
      <p:sp>
        <p:nvSpPr>
          <p:cNvPr id="5" name="TextBox 4"/>
          <p:cNvSpPr txBox="1"/>
          <p:nvPr/>
        </p:nvSpPr>
        <p:spPr>
          <a:xfrm>
            <a:off x="0" y="6581001"/>
            <a:ext cx="7162800" cy="276999"/>
          </a:xfrm>
          <a:prstGeom prst="rect">
            <a:avLst/>
          </a:prstGeom>
          <a:noFill/>
        </p:spPr>
        <p:txBody>
          <a:bodyPr wrap="square" rtlCol="0">
            <a:spAutoFit/>
          </a:bodyPr>
          <a:lstStyle/>
          <a:p>
            <a:pPr algn="l"/>
            <a:r>
              <a:rPr lang="ru-RU" sz="1200" i="1" dirty="0" smtClean="0"/>
              <a:t>Источник: </a:t>
            </a:r>
            <a:r>
              <a:rPr lang="en-US" sz="1200" i="1" dirty="0" smtClean="0"/>
              <a:t>Greg Keenan, Vice President Business Development and Engineering, </a:t>
            </a:r>
            <a:r>
              <a:rPr lang="en-US" sz="1200" i="1" dirty="0" err="1" smtClean="0"/>
              <a:t>Virenta</a:t>
            </a:r>
            <a:r>
              <a:rPr lang="en-US" sz="1200" i="1" dirty="0" smtClean="0"/>
              <a:t>, 2010</a:t>
            </a:r>
            <a:endParaRPr lang="en-US" sz="1200" i="1" dirty="0"/>
          </a:p>
        </p:txBody>
      </p:sp>
      <p:sp>
        <p:nvSpPr>
          <p:cNvPr id="6" name="TextBox 5"/>
          <p:cNvSpPr txBox="1"/>
          <p:nvPr/>
        </p:nvSpPr>
        <p:spPr>
          <a:xfrm>
            <a:off x="4267200" y="1226403"/>
            <a:ext cx="4038600" cy="830997"/>
          </a:xfrm>
          <a:prstGeom prst="rect">
            <a:avLst/>
          </a:prstGeom>
          <a:noFill/>
        </p:spPr>
        <p:txBody>
          <a:bodyPr wrap="square" rtlCol="0">
            <a:spAutoFit/>
          </a:bodyPr>
          <a:lstStyle/>
          <a:p>
            <a:r>
              <a:rPr lang="ru-RU" sz="2400" dirty="0" smtClean="0">
                <a:solidFill>
                  <a:srgbClr val="FF0000"/>
                </a:solidFill>
              </a:rPr>
              <a:t>Цена нефти </a:t>
            </a:r>
            <a:r>
              <a:rPr lang="en-US" sz="2400" dirty="0" smtClean="0">
                <a:solidFill>
                  <a:srgbClr val="FF0000"/>
                </a:solidFill>
              </a:rPr>
              <a:t>$</a:t>
            </a:r>
            <a:r>
              <a:rPr lang="ru-RU" sz="2400" dirty="0" smtClean="0">
                <a:solidFill>
                  <a:srgbClr val="FF0000"/>
                </a:solidFill>
              </a:rPr>
              <a:t>80</a:t>
            </a:r>
            <a:r>
              <a:rPr lang="en-US" sz="2400" dirty="0" smtClean="0">
                <a:solidFill>
                  <a:srgbClr val="FF0000"/>
                </a:solidFill>
              </a:rPr>
              <a:t/>
            </a:r>
            <a:br>
              <a:rPr lang="en-US" sz="2400" dirty="0" smtClean="0">
                <a:solidFill>
                  <a:srgbClr val="FF0000"/>
                </a:solidFill>
              </a:rPr>
            </a:br>
            <a:r>
              <a:rPr lang="ru-RU" sz="2400" dirty="0" smtClean="0">
                <a:solidFill>
                  <a:srgbClr val="FF0000"/>
                </a:solidFill>
              </a:rPr>
              <a:t>Кукуруза – </a:t>
            </a:r>
            <a:r>
              <a:rPr lang="en-US" sz="2400" dirty="0" smtClean="0">
                <a:solidFill>
                  <a:srgbClr val="FF0000"/>
                </a:solidFill>
              </a:rPr>
              <a:t>$</a:t>
            </a:r>
            <a:r>
              <a:rPr lang="ru-RU" sz="2400" dirty="0" smtClean="0">
                <a:solidFill>
                  <a:srgbClr val="FF0000"/>
                </a:solidFill>
              </a:rPr>
              <a:t>230</a:t>
            </a:r>
            <a:r>
              <a:rPr lang="en-US" sz="2400" dirty="0" smtClean="0">
                <a:solidFill>
                  <a:srgbClr val="FF0000"/>
                </a:solidFill>
              </a:rPr>
              <a:t> </a:t>
            </a:r>
            <a:r>
              <a:rPr lang="ru-RU" sz="2400" dirty="0" smtClean="0">
                <a:solidFill>
                  <a:srgbClr val="FF0000"/>
                </a:solidFill>
              </a:rPr>
              <a:t>за тонну </a:t>
            </a:r>
            <a:endParaRPr lang="en-US" sz="2400" dirty="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Exxon Mobil</a:t>
            </a:r>
            <a:endParaRPr lang="en-US" dirty="0"/>
          </a:p>
        </p:txBody>
      </p:sp>
      <p:pic>
        <p:nvPicPr>
          <p:cNvPr id="4" name="Content Placeholder 3" descr="exxon-mobil_Logo.jpg"/>
          <p:cNvPicPr>
            <a:picLocks noGrp="1" noChangeAspect="1"/>
          </p:cNvPicPr>
          <p:nvPr>
            <p:ph idx="1"/>
          </p:nvPr>
        </p:nvPicPr>
        <p:blipFill>
          <a:blip r:embed="rId3" cstate="print"/>
          <a:stretch>
            <a:fillRect/>
          </a:stretch>
        </p:blipFill>
        <p:spPr>
          <a:xfrm>
            <a:off x="6096000" y="1143000"/>
            <a:ext cx="2667000" cy="2021913"/>
          </a:xfrm>
        </p:spPr>
      </p:pic>
      <p:sp>
        <p:nvSpPr>
          <p:cNvPr id="7" name="Content Placeholder 2"/>
          <p:cNvSpPr txBox="1">
            <a:spLocks/>
          </p:cNvSpPr>
          <p:nvPr/>
        </p:nvSpPr>
        <p:spPr bwMode="auto">
          <a:xfrm>
            <a:off x="685800" y="1371600"/>
            <a:ext cx="52578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1313" marR="0" lvl="0" indent="-341313" algn="l" defTabSz="914400" rtl="0" eaLnBrk="0" fontAlgn="base" latinLnBrk="0" hangingPunct="0">
              <a:lnSpc>
                <a:spcPct val="100000"/>
              </a:lnSpc>
              <a:spcBef>
                <a:spcPct val="20000"/>
              </a:spcBef>
              <a:spcAft>
                <a:spcPct val="0"/>
              </a:spcAft>
              <a:buClr>
                <a:srgbClr val="86C836"/>
              </a:buClr>
              <a:buSzTx/>
              <a:buFont typeface="Wingdings" pitchFamily="2" charset="2"/>
              <a:buChar char="§"/>
              <a:tabLst/>
              <a:defRPr/>
            </a:pPr>
            <a:r>
              <a:rPr lang="ru-RU" sz="2400" kern="0" dirty="0" smtClean="0">
                <a:latin typeface="+mn-lt"/>
              </a:rPr>
              <a:t>И</a:t>
            </a:r>
            <a:r>
              <a:rPr kumimoji="0" lang="ru-RU" sz="2400" b="0" i="0" u="none" strike="noStrike" kern="0" cap="none" spc="0" normalizeH="0" baseline="0" noProof="0" dirty="0" smtClean="0">
                <a:ln>
                  <a:noFill/>
                </a:ln>
                <a:solidFill>
                  <a:srgbClr val="282D63"/>
                </a:solidFill>
                <a:effectLst/>
                <a:uLnTx/>
                <a:uFillTx/>
                <a:latin typeface="+mn-lt"/>
                <a:ea typeface="+mn-ea"/>
                <a:cs typeface="+mn-cs"/>
              </a:rPr>
              <a:t>нвестировала больше чем $1.5 млрд за прошлые пять лет (0.1% от продаж в год) </a:t>
            </a:r>
          </a:p>
          <a:p>
            <a:pPr marL="341313" lvl="0" indent="-341313" algn="l" eaLnBrk="0" hangingPunct="0">
              <a:spcBef>
                <a:spcPct val="20000"/>
              </a:spcBef>
              <a:buClr>
                <a:srgbClr val="86C836"/>
              </a:buClr>
              <a:buFont typeface="Wingdings" pitchFamily="2" charset="2"/>
              <a:buChar char="§"/>
              <a:defRPr/>
            </a:pPr>
            <a:r>
              <a:rPr lang="ru-RU" sz="2400" kern="0" dirty="0" smtClean="0">
                <a:latin typeface="+mn-lt"/>
              </a:rPr>
              <a:t>С </a:t>
            </a:r>
            <a:r>
              <a:rPr kumimoji="0" lang="ru-RU" sz="2400" b="0" i="0" u="none" strike="noStrike" kern="0" cap="none" spc="0" normalizeH="0" baseline="0" noProof="0" dirty="0" smtClean="0">
                <a:ln>
                  <a:noFill/>
                </a:ln>
                <a:solidFill>
                  <a:srgbClr val="282D63"/>
                </a:solidFill>
                <a:effectLst/>
                <a:uLnTx/>
                <a:uFillTx/>
                <a:latin typeface="+mn-lt"/>
                <a:ea typeface="+mn-ea"/>
                <a:cs typeface="+mn-cs"/>
              </a:rPr>
              <a:t>2009 – программа </a:t>
            </a:r>
            <a:r>
              <a:rPr lang="ru-RU" sz="2400" kern="0" dirty="0" smtClean="0">
                <a:latin typeface="+mn-lt"/>
              </a:rPr>
              <a:t>биотоплива из </a:t>
            </a:r>
            <a:r>
              <a:rPr lang="ru-RU" sz="2400" kern="0" dirty="0" smtClean="0"/>
              <a:t>микроводорослей </a:t>
            </a:r>
            <a:r>
              <a:rPr kumimoji="0" lang="ru-RU" sz="2400" b="0" i="0" u="none" strike="noStrike" kern="0" cap="none" spc="0" normalizeH="0" baseline="0" noProof="0" dirty="0" smtClean="0">
                <a:ln>
                  <a:noFill/>
                </a:ln>
                <a:solidFill>
                  <a:srgbClr val="282D63"/>
                </a:solidFill>
                <a:effectLst/>
                <a:uLnTx/>
                <a:uFillTx/>
                <a:latin typeface="+mn-lt"/>
                <a:ea typeface="+mn-ea"/>
                <a:cs typeface="+mn-cs"/>
              </a:rPr>
              <a:t>с компанией </a:t>
            </a:r>
            <a:r>
              <a:rPr kumimoji="0" lang="en-US" sz="2400" b="0" i="0" u="none" strike="noStrike" kern="0" cap="none" spc="0" normalizeH="0" baseline="0" noProof="0" dirty="0" smtClean="0">
                <a:ln>
                  <a:noFill/>
                </a:ln>
                <a:solidFill>
                  <a:srgbClr val="282D63"/>
                </a:solidFill>
                <a:effectLst/>
                <a:uLnTx/>
                <a:uFillTx/>
                <a:latin typeface="+mn-lt"/>
                <a:ea typeface="+mn-ea"/>
                <a:cs typeface="+mn-cs"/>
              </a:rPr>
              <a:t>Synthetic Genomics</a:t>
            </a:r>
            <a:r>
              <a:rPr kumimoji="0" lang="ru-RU" sz="2400" b="0" i="0" u="none" strike="noStrike" kern="0" cap="none" spc="0" normalizeH="0" baseline="0" noProof="0" dirty="0" smtClean="0">
                <a:ln>
                  <a:noFill/>
                </a:ln>
                <a:solidFill>
                  <a:srgbClr val="282D63"/>
                </a:solidFill>
                <a:effectLst/>
                <a:uLnTx/>
                <a:uFillTx/>
                <a:latin typeface="+mn-lt"/>
                <a:ea typeface="+mn-ea"/>
                <a:cs typeface="+mn-cs"/>
              </a:rPr>
              <a:t>. </a:t>
            </a:r>
          </a:p>
          <a:p>
            <a:pPr marL="341313" marR="0" lvl="0" indent="-341313" algn="l" defTabSz="914400" rtl="0" eaLnBrk="0" fontAlgn="base" latinLnBrk="0" hangingPunct="0">
              <a:lnSpc>
                <a:spcPct val="100000"/>
              </a:lnSpc>
              <a:spcBef>
                <a:spcPct val="20000"/>
              </a:spcBef>
              <a:spcAft>
                <a:spcPct val="0"/>
              </a:spcAft>
              <a:buClr>
                <a:srgbClr val="86C836"/>
              </a:buClr>
              <a:buSzTx/>
              <a:buFont typeface="Wingdings" pitchFamily="2" charset="2"/>
              <a:buChar char="§"/>
              <a:tabLst/>
              <a:defRPr/>
            </a:pPr>
            <a:r>
              <a:rPr kumimoji="0" lang="ru-RU" sz="2400" b="0" i="0" u="none" strike="noStrike" kern="0" cap="none" spc="0" normalizeH="0" baseline="0" noProof="0" dirty="0" smtClean="0">
                <a:ln>
                  <a:noFill/>
                </a:ln>
                <a:solidFill>
                  <a:srgbClr val="282D63"/>
                </a:solidFill>
                <a:effectLst/>
                <a:uLnTx/>
                <a:uFillTx/>
                <a:latin typeface="+mn-lt"/>
                <a:ea typeface="+mn-ea"/>
                <a:cs typeface="+mn-cs"/>
              </a:rPr>
              <a:t>План</a:t>
            </a:r>
            <a:r>
              <a:rPr kumimoji="0" lang="ru-RU" sz="2400" b="0" i="0" u="none" strike="noStrike" kern="0" cap="none" spc="0" normalizeH="0" noProof="0" dirty="0" smtClean="0">
                <a:ln>
                  <a:noFill/>
                </a:ln>
                <a:solidFill>
                  <a:srgbClr val="282D63"/>
                </a:solidFill>
                <a:effectLst/>
                <a:uLnTx/>
                <a:uFillTx/>
                <a:latin typeface="+mn-lt"/>
                <a:ea typeface="+mn-ea"/>
                <a:cs typeface="+mn-cs"/>
              </a:rPr>
              <a:t> и</a:t>
            </a:r>
            <a:r>
              <a:rPr kumimoji="0" lang="ru-RU" sz="2400" b="0" i="0" u="none" strike="noStrike" kern="0" cap="none" spc="0" normalizeH="0" baseline="0" noProof="0" dirty="0" smtClean="0">
                <a:ln>
                  <a:noFill/>
                </a:ln>
                <a:solidFill>
                  <a:srgbClr val="282D63"/>
                </a:solidFill>
                <a:effectLst/>
                <a:uLnTx/>
                <a:uFillTx/>
                <a:latin typeface="+mn-lt"/>
                <a:ea typeface="+mn-ea"/>
                <a:cs typeface="+mn-cs"/>
              </a:rPr>
              <a:t>нвестировать более $600 млн в течение следующих пяти лет. </a:t>
            </a:r>
          </a:p>
          <a:p>
            <a:pPr marL="341313" lvl="0" indent="-341313" algn="l" eaLnBrk="0" hangingPunct="0">
              <a:spcBef>
                <a:spcPct val="20000"/>
              </a:spcBef>
              <a:buClr>
                <a:srgbClr val="86C836"/>
              </a:buClr>
              <a:buFont typeface="Wingdings" pitchFamily="2" charset="2"/>
              <a:buChar char="§"/>
              <a:defRPr/>
            </a:pPr>
            <a:r>
              <a:rPr lang="ru-RU" sz="1600" kern="0" dirty="0" smtClean="0">
                <a:latin typeface="+mn-lt"/>
              </a:rPr>
              <a:t/>
            </a:r>
            <a:br>
              <a:rPr lang="ru-RU" sz="1600" kern="0" dirty="0" smtClean="0">
                <a:latin typeface="+mn-lt"/>
              </a:rPr>
            </a:br>
            <a:r>
              <a:rPr lang="ru-RU" sz="1600" kern="0" dirty="0" smtClean="0">
                <a:latin typeface="+mn-lt"/>
              </a:rPr>
              <a:t>Крэйг Вентер - </a:t>
            </a:r>
            <a:r>
              <a:rPr lang="ru-RU" sz="1600" dirty="0" smtClean="0"/>
              <a:t>прославился своими успехами в расшифровке </a:t>
            </a:r>
            <a:r>
              <a:rPr lang="ru-RU" sz="1600" dirty="0" smtClean="0">
                <a:hlinkClick r:id="rId4" tooltip="Геном человека"/>
              </a:rPr>
              <a:t>генома человека</a:t>
            </a:r>
            <a:r>
              <a:rPr lang="ru-RU" sz="1600" dirty="0" smtClean="0"/>
              <a:t>. Сейчас он признанный лидер самых радикальных и перспективных направлений современной генетики и первопроходец в области синтеза искусственной жизни</a:t>
            </a:r>
            <a:endParaRPr kumimoji="0" lang="ru-RU" sz="1600" b="0" i="0" u="none" strike="noStrike" kern="0" cap="none" spc="0" normalizeH="0" baseline="0" noProof="0" dirty="0" smtClean="0">
              <a:ln>
                <a:noFill/>
              </a:ln>
              <a:solidFill>
                <a:srgbClr val="282D63"/>
              </a:solidFill>
              <a:effectLst/>
              <a:uLnTx/>
              <a:uFillTx/>
              <a:latin typeface="+mn-lt"/>
              <a:ea typeface="+mn-ea"/>
              <a:cs typeface="+mn-cs"/>
            </a:endParaRPr>
          </a:p>
          <a:p>
            <a:pPr marL="341313" marR="0" lvl="0" indent="-341313" algn="l" defTabSz="914400" rtl="0" eaLnBrk="0" fontAlgn="base" latinLnBrk="0" hangingPunct="0">
              <a:lnSpc>
                <a:spcPct val="100000"/>
              </a:lnSpc>
              <a:spcBef>
                <a:spcPct val="20000"/>
              </a:spcBef>
              <a:spcAft>
                <a:spcPct val="0"/>
              </a:spcAft>
              <a:buClr>
                <a:srgbClr val="86C836"/>
              </a:buClr>
              <a:buSzTx/>
              <a:buFont typeface="Wingdings" pitchFamily="2" charset="2"/>
              <a:buChar char="§"/>
              <a:tabLst/>
              <a:defRPr/>
            </a:pPr>
            <a:endParaRPr kumimoji="0" lang="en-US" sz="2400" b="0" i="0" u="none" strike="noStrike" kern="0" cap="none" spc="0" normalizeH="0" baseline="0" noProof="0" dirty="0">
              <a:ln>
                <a:noFill/>
              </a:ln>
              <a:solidFill>
                <a:srgbClr val="282D63"/>
              </a:solidFill>
              <a:effectLst/>
              <a:uLnTx/>
              <a:uFillTx/>
              <a:latin typeface="+mn-lt"/>
              <a:ea typeface="+mn-ea"/>
              <a:cs typeface="+mn-cs"/>
            </a:endParaRPr>
          </a:p>
        </p:txBody>
      </p:sp>
      <p:pic>
        <p:nvPicPr>
          <p:cNvPr id="9" name="Picture 8" descr="400px-Craigventer2.jpg"/>
          <p:cNvPicPr>
            <a:picLocks noChangeAspect="1"/>
          </p:cNvPicPr>
          <p:nvPr/>
        </p:nvPicPr>
        <p:blipFill>
          <a:blip r:embed="rId5" cstate="print"/>
          <a:stretch>
            <a:fillRect/>
          </a:stretch>
        </p:blipFill>
        <p:spPr>
          <a:xfrm>
            <a:off x="6553200" y="3429000"/>
            <a:ext cx="2082800" cy="3124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jpg"/>
          <p:cNvPicPr>
            <a:picLocks noChangeAspect="1"/>
          </p:cNvPicPr>
          <p:nvPr/>
        </p:nvPicPr>
        <p:blipFill>
          <a:blip r:embed="rId2" cstate="print"/>
          <a:stretch>
            <a:fillRect/>
          </a:stretch>
        </p:blipFill>
        <p:spPr>
          <a:xfrm>
            <a:off x="7391400" y="1066800"/>
            <a:ext cx="1752600" cy="1603443"/>
          </a:xfrm>
          <a:prstGeom prst="rect">
            <a:avLst/>
          </a:prstGeom>
        </p:spPr>
      </p:pic>
      <p:sp>
        <p:nvSpPr>
          <p:cNvPr id="2" name="Title 1"/>
          <p:cNvSpPr>
            <a:spLocks noGrp="1"/>
          </p:cNvSpPr>
          <p:nvPr>
            <p:ph type="title"/>
          </p:nvPr>
        </p:nvSpPr>
        <p:spPr/>
        <p:txBody>
          <a:bodyPr/>
          <a:lstStyle/>
          <a:p>
            <a:r>
              <a:rPr lang="en-US" dirty="0" smtClean="0"/>
              <a:t>Shell</a:t>
            </a:r>
            <a:endParaRPr lang="en-US" dirty="0"/>
          </a:p>
        </p:txBody>
      </p:sp>
      <p:sp>
        <p:nvSpPr>
          <p:cNvPr id="3" name="Content Placeholder 2"/>
          <p:cNvSpPr>
            <a:spLocks noGrp="1"/>
          </p:cNvSpPr>
          <p:nvPr>
            <p:ph idx="1"/>
          </p:nvPr>
        </p:nvSpPr>
        <p:spPr>
          <a:xfrm>
            <a:off x="685800" y="1219200"/>
            <a:ext cx="7848600" cy="5334000"/>
          </a:xfrm>
        </p:spPr>
        <p:txBody>
          <a:bodyPr/>
          <a:lstStyle/>
          <a:p>
            <a:r>
              <a:rPr lang="ru-RU" dirty="0" smtClean="0"/>
              <a:t>Крупнейшим в мире дистрибьютер </a:t>
            </a:r>
            <a:br>
              <a:rPr lang="ru-RU" dirty="0" smtClean="0"/>
            </a:br>
            <a:r>
              <a:rPr lang="ru-RU" dirty="0" smtClean="0"/>
              <a:t>биотоплив - 7.2 млн тонн в 2009</a:t>
            </a:r>
            <a:endParaRPr lang="en-US" dirty="0" smtClean="0"/>
          </a:p>
          <a:p>
            <a:r>
              <a:rPr lang="ru-RU" dirty="0" smtClean="0"/>
              <a:t>СП по производству биоэтанола с </a:t>
            </a:r>
            <a:r>
              <a:rPr lang="en-US" dirty="0" err="1" smtClean="0"/>
              <a:t>Cosan</a:t>
            </a:r>
            <a:r>
              <a:rPr lang="en-US" dirty="0" smtClean="0"/>
              <a:t> SA </a:t>
            </a:r>
            <a:r>
              <a:rPr lang="en-US" dirty="0" err="1" smtClean="0"/>
              <a:t>Industria</a:t>
            </a:r>
            <a:r>
              <a:rPr lang="ru-RU" dirty="0" smtClean="0"/>
              <a:t>. </a:t>
            </a:r>
            <a:r>
              <a:rPr lang="en-US" dirty="0" smtClean="0"/>
              <a:t>Shell </a:t>
            </a:r>
            <a:r>
              <a:rPr lang="ru-RU" dirty="0" smtClean="0"/>
              <a:t>инвестирует $2 млрд и 2740 заправок. </a:t>
            </a:r>
            <a:r>
              <a:rPr lang="en-US" dirty="0" err="1" smtClean="0"/>
              <a:t>Cosan</a:t>
            </a:r>
            <a:r>
              <a:rPr lang="ru-RU" dirty="0" smtClean="0"/>
              <a:t> внесет в долю 23 завода и 1730 заправок. Новое предприятие будет стоит $12 миллиардов, производить 1.6 млн тонн этанола.</a:t>
            </a:r>
            <a:endParaRPr lang="en-US" dirty="0" smtClean="0"/>
          </a:p>
          <a:p>
            <a:r>
              <a:rPr lang="ru-RU" dirty="0" smtClean="0"/>
              <a:t>С 2002 – доля в </a:t>
            </a:r>
            <a:r>
              <a:rPr lang="en-US" dirty="0" smtClean="0"/>
              <a:t>Iogen – </a:t>
            </a:r>
            <a:r>
              <a:rPr lang="ru-RU" dirty="0" smtClean="0"/>
              <a:t>целлюлозный биоэтанол. Пилотный завод 800 тонн в год. </a:t>
            </a:r>
            <a:endParaRPr lang="en-US" dirty="0" smtClean="0"/>
          </a:p>
          <a:p>
            <a:r>
              <a:rPr lang="ru-RU" dirty="0" smtClean="0"/>
              <a:t>С 2007 программа инвестиций в пром биотехнологии</a:t>
            </a:r>
            <a:endParaRPr lang="en-US" dirty="0" smtClean="0"/>
          </a:p>
          <a:p>
            <a:r>
              <a:rPr lang="ru-RU" dirty="0" smtClean="0"/>
              <a:t>Доля в </a:t>
            </a:r>
            <a:r>
              <a:rPr lang="en-US" dirty="0" err="1" smtClean="0"/>
              <a:t>Virent</a:t>
            </a:r>
            <a:r>
              <a:rPr lang="ru-RU" dirty="0" smtClean="0"/>
              <a:t> - </a:t>
            </a:r>
            <a:r>
              <a:rPr lang="en-US" dirty="0" err="1" smtClean="0"/>
              <a:t>BioForming</a:t>
            </a:r>
            <a:r>
              <a:rPr lang="ru-RU" dirty="0" smtClean="0"/>
              <a:t>®, для произвосдвта бионефти. Инвесторы – </a:t>
            </a:r>
            <a:r>
              <a:rPr lang="en-US" dirty="0" smtClean="0"/>
              <a:t>Shell</a:t>
            </a:r>
            <a:r>
              <a:rPr lang="ru-RU" dirty="0" smtClean="0"/>
              <a:t>, С</a:t>
            </a:r>
            <a:r>
              <a:rPr lang="en-US" dirty="0" err="1" smtClean="0"/>
              <a:t>argill</a:t>
            </a:r>
            <a:r>
              <a:rPr lang="en-US" dirty="0" smtClean="0"/>
              <a:t>, Honda. </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80898" name="Picture 2"/>
          <p:cNvPicPr>
            <a:picLocks noChangeAspect="1" noChangeArrowheads="1"/>
          </p:cNvPicPr>
          <p:nvPr/>
        </p:nvPicPr>
        <p:blipFill>
          <a:blip r:embed="rId2"/>
          <a:srcRect/>
          <a:stretch>
            <a:fillRect/>
          </a:stretch>
        </p:blipFill>
        <p:spPr bwMode="auto">
          <a:xfrm>
            <a:off x="228599" y="304800"/>
            <a:ext cx="7196667" cy="6477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p-logo.jpg"/>
          <p:cNvPicPr>
            <a:picLocks noChangeAspect="1"/>
          </p:cNvPicPr>
          <p:nvPr/>
        </p:nvPicPr>
        <p:blipFill>
          <a:blip r:embed="rId2" cstate="print"/>
          <a:stretch>
            <a:fillRect/>
          </a:stretch>
        </p:blipFill>
        <p:spPr>
          <a:xfrm>
            <a:off x="7696200" y="1404578"/>
            <a:ext cx="1352113" cy="1795822"/>
          </a:xfrm>
          <a:prstGeom prst="rect">
            <a:avLst/>
          </a:prstGeom>
        </p:spPr>
      </p:pic>
      <p:sp>
        <p:nvSpPr>
          <p:cNvPr id="2" name="Title 1"/>
          <p:cNvSpPr>
            <a:spLocks noGrp="1"/>
          </p:cNvSpPr>
          <p:nvPr>
            <p:ph type="title"/>
          </p:nvPr>
        </p:nvSpPr>
        <p:spPr/>
        <p:txBody>
          <a:bodyPr/>
          <a:lstStyle/>
          <a:p>
            <a:r>
              <a:rPr lang="en-US" dirty="0" smtClean="0"/>
              <a:t>BP</a:t>
            </a:r>
            <a:r>
              <a:rPr lang="ru-RU" dirty="0" smtClean="0"/>
              <a:t> </a:t>
            </a:r>
            <a:r>
              <a:rPr lang="ru-RU" sz="2400" dirty="0" smtClean="0"/>
              <a:t>«Больше чем топливо» (Beyond petrol</a:t>
            </a:r>
            <a:r>
              <a:rPr lang="en-US" sz="2400" dirty="0" smtClean="0"/>
              <a:t>e</a:t>
            </a:r>
            <a:r>
              <a:rPr lang="ru-RU" sz="2400" dirty="0" smtClean="0"/>
              <a:t>um)</a:t>
            </a:r>
            <a:endParaRPr lang="en-US" dirty="0"/>
          </a:p>
        </p:txBody>
      </p:sp>
      <p:sp>
        <p:nvSpPr>
          <p:cNvPr id="3" name="Content Placeholder 2"/>
          <p:cNvSpPr>
            <a:spLocks noGrp="1"/>
          </p:cNvSpPr>
          <p:nvPr>
            <p:ph idx="1"/>
          </p:nvPr>
        </p:nvSpPr>
        <p:spPr>
          <a:xfrm>
            <a:off x="609600" y="1143000"/>
            <a:ext cx="7543800" cy="4953000"/>
          </a:xfrm>
        </p:spPr>
        <p:txBody>
          <a:bodyPr/>
          <a:lstStyle/>
          <a:p>
            <a:r>
              <a:rPr lang="ru-RU" sz="2000" dirty="0" smtClean="0"/>
              <a:t>С 2006 инвестировала более чем $1.5 миллиарда в биотопливо - 0.1% от выручки. </a:t>
            </a:r>
            <a:endParaRPr lang="en-US" sz="2000" dirty="0" smtClean="0"/>
          </a:p>
          <a:p>
            <a:r>
              <a:rPr lang="en-US" sz="2000" dirty="0" smtClean="0"/>
              <a:t>$</a:t>
            </a:r>
            <a:r>
              <a:rPr lang="ru-RU" sz="2000" dirty="0" smtClean="0"/>
              <a:t>500 миллионов в Институт Биоэнергии в Беркли</a:t>
            </a:r>
            <a:r>
              <a:rPr lang="en-US" sz="2000" dirty="0" smtClean="0"/>
              <a:t> - </a:t>
            </a:r>
            <a:r>
              <a:rPr lang="ru-RU" sz="2000" dirty="0" smtClean="0"/>
              <a:t>исследования в биологии и биотехнологии для производства новых и более чистые топлив и энергии.</a:t>
            </a:r>
            <a:endParaRPr lang="en-US" sz="2000" dirty="0" smtClean="0"/>
          </a:p>
          <a:p>
            <a:r>
              <a:rPr lang="en-US" sz="2000" dirty="0" smtClean="0"/>
              <a:t>$10 </a:t>
            </a:r>
            <a:r>
              <a:rPr lang="ru-RU" sz="2000" dirty="0" smtClean="0"/>
              <a:t>млн в М</a:t>
            </a:r>
            <a:r>
              <a:rPr lang="en-US" sz="2000" dirty="0" err="1" smtClean="0"/>
              <a:t>artek</a:t>
            </a:r>
            <a:r>
              <a:rPr lang="en-US" sz="2000" dirty="0" smtClean="0"/>
              <a:t> Biosciences </a:t>
            </a:r>
            <a:r>
              <a:rPr lang="ru-RU" sz="2000" dirty="0" smtClean="0"/>
              <a:t>соглашение о совместной разработке нефти из микроорганизмов. </a:t>
            </a:r>
            <a:endParaRPr lang="en-US" sz="2000" dirty="0" smtClean="0"/>
          </a:p>
          <a:p>
            <a:r>
              <a:rPr lang="ru-RU" sz="2000" dirty="0" smtClean="0"/>
              <a:t>Долей 50% в </a:t>
            </a:r>
            <a:r>
              <a:rPr lang="en-US" sz="2000" dirty="0" smtClean="0"/>
              <a:t>Tropical </a:t>
            </a:r>
            <a:r>
              <a:rPr lang="en-US" sz="2000" dirty="0" err="1" smtClean="0"/>
              <a:t>BioEnergia</a:t>
            </a:r>
            <a:r>
              <a:rPr lang="ru-RU" sz="2000" dirty="0" smtClean="0"/>
              <a:t> - бразильском предприятие по производству этанола.</a:t>
            </a:r>
            <a:endParaRPr lang="en-US" sz="2000" dirty="0" smtClean="0"/>
          </a:p>
          <a:p>
            <a:r>
              <a:rPr lang="ru-RU" sz="2000" dirty="0" smtClean="0"/>
              <a:t>Купила биотехнологическую компанию </a:t>
            </a:r>
            <a:r>
              <a:rPr lang="en-US" sz="2000" dirty="0" smtClean="0"/>
              <a:t>Verenium </a:t>
            </a:r>
            <a:r>
              <a:rPr lang="ru-RU" sz="2000" dirty="0" smtClean="0"/>
              <a:t>за $98 млн – целлюлозный биоэтанола.</a:t>
            </a:r>
            <a:endParaRPr lang="en-US" sz="2000" dirty="0" smtClean="0"/>
          </a:p>
          <a:p>
            <a:r>
              <a:rPr lang="ru-RU" sz="2000" dirty="0" smtClean="0"/>
              <a:t>С </a:t>
            </a:r>
            <a:r>
              <a:rPr lang="en-US" sz="2000" dirty="0" smtClean="0"/>
              <a:t>DuPont</a:t>
            </a:r>
            <a:r>
              <a:rPr lang="ru-RU" sz="2000" dirty="0" smtClean="0"/>
              <a:t>, BP вовлечена в разработку технологии биобутанола. </a:t>
            </a:r>
            <a:endParaRPr lang="en-US" sz="2000" dirty="0" smtClean="0"/>
          </a:p>
          <a:p>
            <a:r>
              <a:rPr lang="ru-RU" sz="2000" dirty="0" smtClean="0"/>
              <a:t>с </a:t>
            </a:r>
            <a:r>
              <a:rPr lang="en-US" sz="2000" dirty="0" smtClean="0"/>
              <a:t>D</a:t>
            </a:r>
            <a:r>
              <a:rPr lang="ru-RU" sz="2000" dirty="0" smtClean="0"/>
              <a:t>1 </a:t>
            </a:r>
            <a:r>
              <a:rPr lang="en-US" sz="2000" dirty="0" smtClean="0"/>
              <a:t>Oils plc </a:t>
            </a:r>
            <a:r>
              <a:rPr lang="ru-RU" sz="2000" dirty="0" smtClean="0"/>
              <a:t>в СП по выращиванию и разработке биотоплива из масла ятрофы $160 млн за пять лет. .</a:t>
            </a:r>
            <a:endParaRPr lang="en-US" sz="2000" dirty="0" smtClean="0"/>
          </a:p>
          <a:p>
            <a:r>
              <a:rPr lang="ru-RU" sz="2000" dirty="0" smtClean="0"/>
              <a:t>Инвестировала в </a:t>
            </a:r>
            <a:r>
              <a:rPr lang="en-US" sz="2000" dirty="0" err="1" smtClean="0"/>
              <a:t>Qteros</a:t>
            </a:r>
            <a:r>
              <a:rPr lang="ru-RU" sz="2000" dirty="0" smtClean="0"/>
              <a:t> – биоэтанол на базе нового микроорганизма.</a:t>
            </a:r>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npc.jpg"/>
          <p:cNvPicPr>
            <a:picLocks noChangeAspect="1"/>
          </p:cNvPicPr>
          <p:nvPr/>
        </p:nvPicPr>
        <p:blipFill>
          <a:blip r:embed="rId2" cstate="print"/>
          <a:stretch>
            <a:fillRect/>
          </a:stretch>
        </p:blipFill>
        <p:spPr>
          <a:xfrm>
            <a:off x="7086600" y="1473200"/>
            <a:ext cx="2540000" cy="2032000"/>
          </a:xfrm>
          <a:prstGeom prst="rect">
            <a:avLst/>
          </a:prstGeom>
        </p:spPr>
      </p:pic>
      <p:sp>
        <p:nvSpPr>
          <p:cNvPr id="2" name="Title 1"/>
          <p:cNvSpPr>
            <a:spLocks noGrp="1"/>
          </p:cNvSpPr>
          <p:nvPr>
            <p:ph type="title"/>
          </p:nvPr>
        </p:nvSpPr>
        <p:spPr>
          <a:xfrm>
            <a:off x="228600" y="76200"/>
            <a:ext cx="7162800" cy="609600"/>
          </a:xfrm>
        </p:spPr>
        <p:txBody>
          <a:bodyPr/>
          <a:lstStyle/>
          <a:p>
            <a:r>
              <a:rPr lang="ru-RU" sz="2400" dirty="0" smtClean="0"/>
              <a:t>Китайская Национальная Нефтяная Корпорация (</a:t>
            </a:r>
            <a:r>
              <a:rPr lang="en-US" sz="2400" dirty="0" smtClean="0"/>
              <a:t>CNPC</a:t>
            </a:r>
            <a:r>
              <a:rPr lang="ru-RU" sz="2400" dirty="0" smtClean="0"/>
              <a:t>) </a:t>
            </a:r>
            <a:endParaRPr lang="en-US" sz="2400" dirty="0"/>
          </a:p>
        </p:txBody>
      </p:sp>
      <p:sp>
        <p:nvSpPr>
          <p:cNvPr id="3" name="Content Placeholder 2"/>
          <p:cNvSpPr>
            <a:spLocks noGrp="1"/>
          </p:cNvSpPr>
          <p:nvPr>
            <p:ph idx="1"/>
          </p:nvPr>
        </p:nvSpPr>
        <p:spPr>
          <a:xfrm>
            <a:off x="685800" y="1219200"/>
            <a:ext cx="7848600" cy="5334000"/>
          </a:xfrm>
        </p:spPr>
        <p:txBody>
          <a:bodyPr/>
          <a:lstStyle/>
          <a:p>
            <a:r>
              <a:rPr lang="ru-RU" sz="2000" dirty="0" smtClean="0"/>
              <a:t>Соглашение в 2009 с </a:t>
            </a:r>
            <a:r>
              <a:rPr lang="en-US" sz="2000" dirty="0" smtClean="0"/>
              <a:t>UOP LLC</a:t>
            </a:r>
            <a:r>
              <a:rPr lang="ru-RU" sz="2000" dirty="0" smtClean="0"/>
              <a:t>, дочка </a:t>
            </a:r>
            <a:r>
              <a:rPr lang="en-US" sz="2000" dirty="0" smtClean="0"/>
              <a:t>Honeywell</a:t>
            </a:r>
            <a:r>
              <a:rPr lang="ru-RU" sz="2000" dirty="0" smtClean="0"/>
              <a:t>.</a:t>
            </a:r>
          </a:p>
          <a:p>
            <a:r>
              <a:rPr lang="en-US" sz="2000" dirty="0" smtClean="0"/>
              <a:t>UOP</a:t>
            </a:r>
            <a:r>
              <a:rPr lang="ru-RU" sz="2000" dirty="0" smtClean="0"/>
              <a:t>/</a:t>
            </a:r>
            <a:r>
              <a:rPr lang="en-US" sz="2000" dirty="0" err="1" smtClean="0"/>
              <a:t>Eni</a:t>
            </a:r>
            <a:r>
              <a:rPr lang="en-US" sz="2000" dirty="0" smtClean="0"/>
              <a:t> </a:t>
            </a:r>
            <a:r>
              <a:rPr lang="en-US" sz="2000" dirty="0" err="1" smtClean="0"/>
              <a:t>Ecofining</a:t>
            </a:r>
            <a:r>
              <a:rPr lang="ru-RU" sz="2000" dirty="0" smtClean="0"/>
              <a:t>, технология преобразовывает растительные масла в биодизель, совместимый с нефтяными дизельными топливами. </a:t>
            </a:r>
            <a:endParaRPr lang="en-US" sz="2000" dirty="0" smtClean="0"/>
          </a:p>
          <a:p>
            <a:r>
              <a:rPr lang="ru-RU" sz="2000" dirty="0" smtClean="0"/>
              <a:t>Планируются мощности по производству биоэтанола из непищевого сырья обьемом до 2 млн тонн в год.</a:t>
            </a:r>
          </a:p>
          <a:p>
            <a:r>
              <a:rPr lang="ru-RU" sz="2000" dirty="0" smtClean="0"/>
              <a:t>Соглашение с Шаньдунской провинцией по топливный биоэтанол и биобензин из непищевого растительного сырья на 200,000 и 100,000 тонн в год. </a:t>
            </a:r>
          </a:p>
          <a:p>
            <a:r>
              <a:rPr lang="ru-RU" sz="2000" dirty="0" smtClean="0"/>
              <a:t>Соглашение с Сычуань на производство 60,000 тонн биоэтанола и биодизеля из батата (сладкого картофеля) и из  ятрофы.</a:t>
            </a:r>
          </a:p>
          <a:p>
            <a:r>
              <a:rPr lang="ru-RU" sz="2000" dirty="0" smtClean="0"/>
              <a:t>Соглашение с провинцией Юньнани о производстве топливного биоэтанола из непищевого растительного сырья. </a:t>
            </a:r>
          </a:p>
          <a:p>
            <a:r>
              <a:rPr lang="ru-RU" sz="2000" dirty="0" smtClean="0"/>
              <a:t>СП с Китайской Зерновой Корпорацией (</a:t>
            </a:r>
            <a:r>
              <a:rPr lang="en-US" sz="2000" dirty="0" smtClean="0"/>
              <a:t>China Grain Group</a:t>
            </a:r>
            <a:r>
              <a:rPr lang="ru-RU" sz="2000" dirty="0" smtClean="0"/>
              <a:t>)- завод биоэтанола из зерна мощностью 500,000 тонн в год. </a:t>
            </a:r>
            <a:endParaRPr lang="en-US"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Новый </a:t>
            </a:r>
            <a:r>
              <a:rPr lang="en-US" dirty="0" smtClean="0"/>
              <a:t>Google </a:t>
            </a:r>
            <a:r>
              <a:rPr lang="ru-RU" dirty="0" smtClean="0"/>
              <a:t>в </a:t>
            </a:r>
            <a:r>
              <a:rPr lang="ru-RU" dirty="0" smtClean="0"/>
              <a:t>биотопливе и «зеленой» химии</a:t>
            </a:r>
            <a:endParaRPr lang="en-US" dirty="0"/>
          </a:p>
        </p:txBody>
      </p:sp>
      <p:sp>
        <p:nvSpPr>
          <p:cNvPr id="3" name="Content Placeholder 2"/>
          <p:cNvSpPr>
            <a:spLocks noGrp="1"/>
          </p:cNvSpPr>
          <p:nvPr>
            <p:ph idx="1"/>
          </p:nvPr>
        </p:nvSpPr>
        <p:spPr>
          <a:xfrm>
            <a:off x="685800" y="1981200"/>
            <a:ext cx="8001000" cy="4419600"/>
          </a:xfrm>
        </p:spPr>
        <p:txBody>
          <a:bodyPr/>
          <a:lstStyle/>
          <a:p>
            <a:pPr>
              <a:buNone/>
            </a:pPr>
            <a:r>
              <a:rPr lang="ru-RU" sz="4000" b="1" dirty="0" smtClean="0">
                <a:solidFill>
                  <a:srgbClr val="FF0000"/>
                </a:solidFill>
              </a:rPr>
              <a:t>Нефтяные и химические компании не хотят пропустить инновациии, коренным образом меняющие традиционную топливную и химическую бизнес-модель.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ru-RU" sz="6600" b="1" dirty="0" smtClean="0"/>
          </a:p>
          <a:p>
            <a:pPr>
              <a:buNone/>
            </a:pPr>
            <a:r>
              <a:rPr lang="ru-RU" sz="6600" b="1" dirty="0" smtClean="0"/>
              <a:t>Что для России?</a:t>
            </a:r>
            <a:endParaRPr lang="en-US" sz="6600"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ru-RU" sz="4400" b="1" dirty="0" smtClean="0"/>
              <a:t>Россия </a:t>
            </a:r>
            <a:r>
              <a:rPr lang="ru-RU" sz="4400" b="1" u="sng" dirty="0" smtClean="0"/>
              <a:t>неизбежно</a:t>
            </a:r>
            <a:r>
              <a:rPr lang="ru-RU" sz="4400" b="1" dirty="0" smtClean="0"/>
              <a:t> будет участвовать в рынке химии и топлив из возобновляемого сырья. </a:t>
            </a:r>
            <a:endParaRPr lang="en-US" sz="4400"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7"/>
          <p:cNvSpPr>
            <a:spLocks noGrp="1"/>
          </p:cNvSpPr>
          <p:nvPr>
            <p:ph type="title"/>
          </p:nvPr>
        </p:nvSpPr>
        <p:spPr/>
        <p:txBody>
          <a:bodyPr/>
          <a:lstStyle/>
          <a:p>
            <a:r>
              <a:rPr lang="ru-RU" smtClean="0"/>
              <a:t>Плодородные земли...</a:t>
            </a:r>
            <a:endParaRPr lang="en-US" smtClean="0"/>
          </a:p>
        </p:txBody>
      </p:sp>
      <p:pic>
        <p:nvPicPr>
          <p:cNvPr id="13315" name="Picture 5"/>
          <p:cNvPicPr>
            <a:picLocks noChangeAspect="1" noChangeArrowheads="1"/>
          </p:cNvPicPr>
          <p:nvPr/>
        </p:nvPicPr>
        <p:blipFill>
          <a:blip r:embed="rId3" cstate="print"/>
          <a:srcRect/>
          <a:stretch>
            <a:fillRect/>
          </a:stretch>
        </p:blipFill>
        <p:spPr bwMode="auto">
          <a:xfrm>
            <a:off x="528638" y="990600"/>
            <a:ext cx="8386762" cy="5484813"/>
          </a:xfrm>
          <a:prstGeom prst="rect">
            <a:avLst/>
          </a:prstGeom>
          <a:noFill/>
          <a:ln w="9525">
            <a:noFill/>
            <a:miter lim="800000"/>
            <a:headEnd/>
            <a:tailEnd/>
          </a:ln>
        </p:spPr>
      </p:pic>
      <p:pic>
        <p:nvPicPr>
          <p:cNvPr id="149510" name="Picture 6"/>
          <p:cNvPicPr>
            <a:picLocks noChangeAspect="1" noChangeArrowheads="1"/>
          </p:cNvPicPr>
          <p:nvPr/>
        </p:nvPicPr>
        <p:blipFill>
          <a:blip r:embed="rId4" cstate="print"/>
          <a:srcRect/>
          <a:stretch>
            <a:fillRect/>
          </a:stretch>
        </p:blipFill>
        <p:spPr bwMode="auto">
          <a:xfrm>
            <a:off x="381000" y="990600"/>
            <a:ext cx="8539163" cy="55848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9510"/>
                                        </p:tgtEl>
                                        <p:attrNameLst>
                                          <p:attrName>style.visibility</p:attrName>
                                        </p:attrNameLst>
                                      </p:cBhvr>
                                      <p:to>
                                        <p:strVal val="visible"/>
                                      </p:to>
                                    </p:set>
                                    <p:animEffect transition="in" filter="box(in)">
                                      <p:cBhvr>
                                        <p:cTn id="7" dur="500"/>
                                        <p:tgtEl>
                                          <p:spTgt spid="149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a:p>
        </p:txBody>
      </p:sp>
      <p:sp>
        <p:nvSpPr>
          <p:cNvPr id="24578" name="Title 1"/>
          <p:cNvSpPr>
            <a:spLocks noGrp="1"/>
          </p:cNvSpPr>
          <p:nvPr>
            <p:ph type="title"/>
          </p:nvPr>
        </p:nvSpPr>
        <p:spPr/>
        <p:txBody>
          <a:bodyPr/>
          <a:lstStyle/>
          <a:p>
            <a:r>
              <a:rPr lang="ru-RU" dirty="0" smtClean="0"/>
              <a:t>Доступность пресной воды</a:t>
            </a:r>
            <a:endParaRPr lang="en-US" dirty="0" smtClean="0"/>
          </a:p>
        </p:txBody>
      </p:sp>
      <p:pic>
        <p:nvPicPr>
          <p:cNvPr id="24579" name="Picture 4"/>
          <p:cNvPicPr>
            <a:picLocks noChangeAspect="1" noChangeArrowheads="1"/>
          </p:cNvPicPr>
          <p:nvPr/>
        </p:nvPicPr>
        <p:blipFill>
          <a:blip r:embed="rId2" cstate="print"/>
          <a:srcRect/>
          <a:stretch>
            <a:fillRect/>
          </a:stretch>
        </p:blipFill>
        <p:spPr bwMode="auto">
          <a:xfrm>
            <a:off x="533400" y="1219200"/>
            <a:ext cx="8001000" cy="523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Производство зерна в России</a:t>
            </a:r>
            <a:endParaRPr lang="en-US" dirty="0"/>
          </a:p>
        </p:txBody>
      </p:sp>
      <p:sp>
        <p:nvSpPr>
          <p:cNvPr id="3" name="Content Placeholder 2"/>
          <p:cNvSpPr>
            <a:spLocks noGrp="1"/>
          </p:cNvSpPr>
          <p:nvPr>
            <p:ph idx="1"/>
          </p:nvPr>
        </p:nvSpPr>
        <p:spPr/>
        <p:txBody>
          <a:bodyPr/>
          <a:lstStyle/>
          <a:p>
            <a:endParaRPr lang="en-US"/>
          </a:p>
        </p:txBody>
      </p:sp>
      <p:pic>
        <p:nvPicPr>
          <p:cNvPr id="196609" name="Picture 1"/>
          <p:cNvPicPr>
            <a:picLocks noChangeAspect="1" noChangeArrowheads="1"/>
          </p:cNvPicPr>
          <p:nvPr/>
        </p:nvPicPr>
        <p:blipFill>
          <a:blip r:embed="rId3" cstate="print"/>
          <a:srcRect/>
          <a:stretch>
            <a:fillRect/>
          </a:stretch>
        </p:blipFill>
        <p:spPr bwMode="auto">
          <a:xfrm>
            <a:off x="152400" y="1073656"/>
            <a:ext cx="8839200" cy="57843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
          <p:cNvSpPr>
            <a:spLocks noGrp="1"/>
          </p:cNvSpPr>
          <p:nvPr>
            <p:ph type="title"/>
          </p:nvPr>
        </p:nvSpPr>
        <p:spPr/>
        <p:txBody>
          <a:bodyPr/>
          <a:lstStyle/>
          <a:p>
            <a:r>
              <a:rPr lang="en-US" smtClean="0"/>
              <a:t>200</a:t>
            </a:r>
            <a:r>
              <a:rPr lang="ru-RU" smtClean="0"/>
              <a:t>7</a:t>
            </a:r>
            <a:r>
              <a:rPr lang="en-US" smtClean="0"/>
              <a:t>-0</a:t>
            </a:r>
            <a:r>
              <a:rPr lang="ru-RU" smtClean="0"/>
              <a:t>8</a:t>
            </a:r>
            <a:r>
              <a:rPr lang="en-US" smtClean="0"/>
              <a:t>: </a:t>
            </a:r>
            <a:r>
              <a:rPr lang="ru-RU" smtClean="0"/>
              <a:t>рекордный урожай</a:t>
            </a:r>
            <a:endParaRPr lang="en-US" smtClean="0"/>
          </a:p>
        </p:txBody>
      </p:sp>
      <p:pic>
        <p:nvPicPr>
          <p:cNvPr id="9219" name="Picture 4"/>
          <p:cNvPicPr>
            <a:picLocks noChangeAspect="1" noChangeArrowheads="1"/>
          </p:cNvPicPr>
          <p:nvPr/>
        </p:nvPicPr>
        <p:blipFill>
          <a:blip r:embed="rId2" cstate="print"/>
          <a:srcRect/>
          <a:stretch>
            <a:fillRect/>
          </a:stretch>
        </p:blipFill>
        <p:spPr bwMode="auto">
          <a:xfrm>
            <a:off x="609600" y="1066800"/>
            <a:ext cx="8105775" cy="5518150"/>
          </a:xfrm>
          <a:prstGeom prst="rect">
            <a:avLst/>
          </a:prstGeom>
          <a:noFill/>
          <a:ln w="9525">
            <a:noFill/>
            <a:miter lim="800000"/>
            <a:headEnd/>
            <a:tailEnd/>
          </a:ln>
        </p:spPr>
      </p:pic>
      <p:sp>
        <p:nvSpPr>
          <p:cNvPr id="8" name="TextBox 7"/>
          <p:cNvSpPr txBox="1">
            <a:spLocks noChangeArrowheads="1"/>
          </p:cNvSpPr>
          <p:nvPr/>
        </p:nvSpPr>
        <p:spPr bwMode="auto">
          <a:xfrm>
            <a:off x="6705600" y="2800052"/>
            <a:ext cx="2057400" cy="2000548"/>
          </a:xfrm>
          <a:prstGeom prst="rect">
            <a:avLst/>
          </a:prstGeom>
          <a:noFill/>
          <a:ln w="9525">
            <a:noFill/>
            <a:miter lim="800000"/>
            <a:headEnd/>
            <a:tailEnd/>
          </a:ln>
        </p:spPr>
        <p:txBody>
          <a:bodyPr wrap="square">
            <a:spAutoFit/>
          </a:bodyPr>
          <a:lstStyle/>
          <a:p>
            <a:r>
              <a:rPr lang="ru-RU" b="1" dirty="0">
                <a:solidFill>
                  <a:srgbClr val="FF0000"/>
                </a:solidFill>
              </a:rPr>
              <a:t>Потеряно </a:t>
            </a:r>
            <a:r>
              <a:rPr lang="en-US" b="1" dirty="0">
                <a:solidFill>
                  <a:srgbClr val="FF0000"/>
                </a:solidFill>
              </a:rPr>
              <a:t>&gt;</a:t>
            </a:r>
            <a:r>
              <a:rPr lang="ru-RU" b="1" dirty="0">
                <a:solidFill>
                  <a:srgbClr val="FF0000"/>
                </a:solidFill>
              </a:rPr>
              <a:t>10</a:t>
            </a:r>
            <a:r>
              <a:rPr lang="en-US" b="1" dirty="0">
                <a:solidFill>
                  <a:srgbClr val="FF0000"/>
                </a:solidFill>
              </a:rPr>
              <a:t> </a:t>
            </a:r>
            <a:r>
              <a:rPr lang="ru-RU" b="1" dirty="0">
                <a:solidFill>
                  <a:srgbClr val="FF0000"/>
                </a:solidFill>
              </a:rPr>
              <a:t>млн </a:t>
            </a:r>
            <a:r>
              <a:rPr lang="ru-RU" b="1" dirty="0" smtClean="0">
                <a:solidFill>
                  <a:srgbClr val="FF0000"/>
                </a:solidFill>
              </a:rPr>
              <a:t>тонн </a:t>
            </a:r>
            <a:r>
              <a:rPr lang="ru-RU" sz="2000" b="1" dirty="0" smtClean="0">
                <a:solidFill>
                  <a:srgbClr val="FF0000"/>
                </a:solidFill>
              </a:rPr>
              <a:t>сверх «обычных потерь»</a:t>
            </a:r>
            <a:endParaRPr 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title"/>
          </p:nvPr>
        </p:nvSpPr>
        <p:spPr/>
        <p:txBody>
          <a:bodyPr/>
          <a:lstStyle/>
          <a:p>
            <a:r>
              <a:rPr lang="ru-RU" smtClean="0"/>
              <a:t>Более 35 млн тонн «излишков» к 2015</a:t>
            </a:r>
          </a:p>
        </p:txBody>
      </p:sp>
      <p:pic>
        <p:nvPicPr>
          <p:cNvPr id="10243" name="Picture 4"/>
          <p:cNvPicPr>
            <a:picLocks noChangeAspect="1" noChangeArrowheads="1"/>
          </p:cNvPicPr>
          <p:nvPr/>
        </p:nvPicPr>
        <p:blipFill>
          <a:blip r:embed="rId2" cstate="print"/>
          <a:srcRect/>
          <a:stretch>
            <a:fillRect/>
          </a:stretch>
        </p:blipFill>
        <p:spPr bwMode="auto">
          <a:xfrm>
            <a:off x="685800" y="1212850"/>
            <a:ext cx="8181975" cy="55689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7" descr="Untitled-1"/>
          <p:cNvPicPr>
            <a:picLocks noChangeAspect="1" noChangeArrowheads="1"/>
          </p:cNvPicPr>
          <p:nvPr/>
        </p:nvPicPr>
        <p:blipFill>
          <a:blip r:embed="rId3" cstate="print"/>
          <a:srcRect/>
          <a:stretch>
            <a:fillRect/>
          </a:stretch>
        </p:blipFill>
        <p:spPr bwMode="auto">
          <a:xfrm>
            <a:off x="533400" y="1066800"/>
            <a:ext cx="8229600" cy="5576888"/>
          </a:xfrm>
          <a:prstGeom prst="rect">
            <a:avLst/>
          </a:prstGeom>
          <a:noFill/>
          <a:ln w="9525">
            <a:noFill/>
            <a:miter lim="800000"/>
            <a:headEnd/>
            <a:tailEnd/>
          </a:ln>
        </p:spPr>
      </p:pic>
      <p:sp>
        <p:nvSpPr>
          <p:cNvPr id="569347" name="Text Box 3"/>
          <p:cNvSpPr txBox="1">
            <a:spLocks noChangeArrowheads="1"/>
          </p:cNvSpPr>
          <p:nvPr/>
        </p:nvSpPr>
        <p:spPr bwMode="auto">
          <a:xfrm>
            <a:off x="762000" y="1295400"/>
            <a:ext cx="7772400" cy="5410200"/>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lnSpc>
                <a:spcPct val="120000"/>
              </a:lnSpc>
              <a:defRPr/>
            </a:pPr>
            <a:r>
              <a:rPr lang="ru-RU" sz="4800" b="1" dirty="0">
                <a:solidFill>
                  <a:schemeClr val="bg1"/>
                </a:solidFill>
                <a:cs typeface="+mn-cs"/>
              </a:rPr>
              <a:t>Экономика, базирующаяся на использовании возобновляемого сырья для производства товаров  и энергии</a:t>
            </a:r>
            <a:endParaRPr lang="en-US" sz="4800" b="1" dirty="0">
              <a:solidFill>
                <a:schemeClr val="bg1"/>
              </a:solidFill>
              <a:cs typeface="+mn-cs"/>
            </a:endParaRPr>
          </a:p>
        </p:txBody>
      </p:sp>
      <p:sp>
        <p:nvSpPr>
          <p:cNvPr id="78852" name="Rectangle 4"/>
          <p:cNvSpPr>
            <a:spLocks noGrp="1" noChangeArrowheads="1"/>
          </p:cNvSpPr>
          <p:nvPr>
            <p:ph type="title"/>
          </p:nvPr>
        </p:nvSpPr>
        <p:spPr/>
        <p:txBody>
          <a:bodyPr/>
          <a:lstStyle/>
          <a:p>
            <a:r>
              <a:rPr lang="ru-RU" smtClean="0"/>
              <a:t>Определение биоэкономики</a:t>
            </a:r>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693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347"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6"/>
          <p:cNvSpPr>
            <a:spLocks noChangeArrowheads="1"/>
          </p:cNvSpPr>
          <p:nvPr/>
        </p:nvSpPr>
        <p:spPr bwMode="auto">
          <a:xfrm>
            <a:off x="231775" y="5213350"/>
            <a:ext cx="8451850" cy="990600"/>
          </a:xfrm>
          <a:prstGeom prst="rect">
            <a:avLst/>
          </a:prstGeom>
          <a:noFill/>
          <a:ln w="9525">
            <a:noFill/>
            <a:miter lim="800000"/>
            <a:headEnd/>
            <a:tailEnd/>
          </a:ln>
        </p:spPr>
        <p:txBody>
          <a:bodyPr/>
          <a:lstStyle/>
          <a:p>
            <a:pPr marL="342900" indent="-342900" eaLnBrk="0" hangingPunct="0">
              <a:spcBef>
                <a:spcPct val="20000"/>
              </a:spcBef>
              <a:buFont typeface="Arial" charset="0"/>
              <a:buNone/>
            </a:pPr>
            <a:r>
              <a:rPr lang="en-US" sz="1600">
                <a:latin typeface="Calibri" pitchFamily="34" charset="0"/>
              </a:rPr>
              <a:t>	</a:t>
            </a:r>
            <a:endParaRPr lang="ru-RU" sz="1600" b="1">
              <a:latin typeface="Calibri" pitchFamily="34" charset="0"/>
            </a:endParaRPr>
          </a:p>
        </p:txBody>
      </p:sp>
      <p:sp>
        <p:nvSpPr>
          <p:cNvPr id="19" name="Прямоугольник 18"/>
          <p:cNvSpPr/>
          <p:nvPr/>
        </p:nvSpPr>
        <p:spPr>
          <a:xfrm>
            <a:off x="152400" y="1191732"/>
            <a:ext cx="5410200" cy="5062924"/>
          </a:xfrm>
          <a:prstGeom prst="rect">
            <a:avLst/>
          </a:prstGeom>
        </p:spPr>
        <p:txBody>
          <a:bodyPr wrap="square">
            <a:spAutoFit/>
          </a:bodyPr>
          <a:lstStyle/>
          <a:p>
            <a:pPr marL="180975" indent="-180975" algn="l" eaLnBrk="0" fontAlgn="auto" hangingPunct="0">
              <a:spcBef>
                <a:spcPts val="0"/>
              </a:spcBef>
              <a:spcAft>
                <a:spcPts val="600"/>
              </a:spcAft>
              <a:buFont typeface="Wingdings" pitchFamily="2" charset="2"/>
              <a:buChar char="§"/>
              <a:defRPr/>
            </a:pPr>
            <a:r>
              <a:rPr lang="ru-RU" sz="1600" dirty="0">
                <a:latin typeface="+mn-lt"/>
                <a:cs typeface="+mn-cs"/>
              </a:rPr>
              <a:t>Существующая элеваторная инфраструктура изначально ориентирована на импорт.</a:t>
            </a:r>
          </a:p>
          <a:p>
            <a:pPr marL="180975" indent="-180975" algn="l" eaLnBrk="0" fontAlgn="auto" hangingPunct="0">
              <a:spcBef>
                <a:spcPts val="0"/>
              </a:spcBef>
              <a:spcAft>
                <a:spcPts val="600"/>
              </a:spcAft>
              <a:buFont typeface="Wingdings" pitchFamily="2" charset="2"/>
              <a:buChar char="§"/>
              <a:defRPr/>
            </a:pPr>
            <a:r>
              <a:rPr lang="ru-RU" sz="1600" dirty="0">
                <a:latin typeface="+mn-lt"/>
                <a:cs typeface="+mn-cs"/>
              </a:rPr>
              <a:t>98% элеваторов не обладает оборудованием для отгрузок крупных партий зерна.</a:t>
            </a:r>
          </a:p>
          <a:p>
            <a:pPr marL="180975" indent="-180975" algn="l" eaLnBrk="0" fontAlgn="auto" hangingPunct="0">
              <a:spcBef>
                <a:spcPts val="0"/>
              </a:spcBef>
              <a:spcAft>
                <a:spcPts val="600"/>
              </a:spcAft>
              <a:buFont typeface="Wingdings" pitchFamily="2" charset="2"/>
              <a:buChar char="§"/>
              <a:defRPr/>
            </a:pPr>
            <a:r>
              <a:rPr lang="ru-RU" sz="1600" dirty="0">
                <a:latin typeface="+mn-lt"/>
                <a:cs typeface="+mn-cs"/>
              </a:rPr>
              <a:t>30% элеваторов не имеет собственных подъездных железнодорожных путей.</a:t>
            </a:r>
          </a:p>
          <a:p>
            <a:pPr marL="180975" indent="-180975" algn="l" eaLnBrk="0" fontAlgn="auto" hangingPunct="0">
              <a:spcBef>
                <a:spcPts val="0"/>
              </a:spcBef>
              <a:spcAft>
                <a:spcPts val="600"/>
              </a:spcAft>
              <a:buFont typeface="Wingdings" pitchFamily="2" charset="2"/>
              <a:buChar char="§"/>
              <a:defRPr/>
            </a:pPr>
            <a:r>
              <a:rPr lang="en-US" sz="1600" dirty="0">
                <a:latin typeface="+mn-lt"/>
                <a:cs typeface="+mn-cs"/>
              </a:rPr>
              <a:t>6</a:t>
            </a:r>
            <a:r>
              <a:rPr lang="ru-RU" sz="1600" dirty="0">
                <a:latin typeface="+mn-lt"/>
                <a:cs typeface="+mn-cs"/>
              </a:rPr>
              <a:t>9</a:t>
            </a:r>
            <a:r>
              <a:rPr lang="en-US" sz="1600" dirty="0">
                <a:latin typeface="+mn-lt"/>
                <a:cs typeface="+mn-cs"/>
              </a:rPr>
              <a:t>% </a:t>
            </a:r>
            <a:r>
              <a:rPr lang="ru-RU" sz="1600" dirty="0">
                <a:latin typeface="+mn-lt"/>
                <a:cs typeface="+mn-cs"/>
              </a:rPr>
              <a:t>экспортных железнодорожных перевозок осуществляется через один транспортный узел (порт Новороссийск).</a:t>
            </a:r>
          </a:p>
          <a:p>
            <a:pPr marL="180975" indent="-180975" algn="l" eaLnBrk="0" fontAlgn="auto" hangingPunct="0">
              <a:spcBef>
                <a:spcPts val="0"/>
              </a:spcBef>
              <a:spcAft>
                <a:spcPts val="600"/>
              </a:spcAft>
              <a:buFont typeface="Wingdings" pitchFamily="2" charset="2"/>
              <a:buChar char="§"/>
              <a:defRPr/>
            </a:pPr>
            <a:r>
              <a:rPr lang="ru-RU" sz="1600" dirty="0">
                <a:latin typeface="+mn-lt"/>
                <a:cs typeface="Arial" pitchFamily="34" charset="0"/>
              </a:rPr>
              <a:t>Выбывающий парк вагонов-зерновозов.</a:t>
            </a:r>
            <a:r>
              <a:rPr lang="ru-RU" sz="1600" dirty="0">
                <a:latin typeface="+mn-lt"/>
                <a:cs typeface="+mn-cs"/>
              </a:rPr>
              <a:t> Средний возраст вагонов-зерновозов составляет 24 года, к 2015 году 22000 вагонов (77% парка) будет </a:t>
            </a:r>
            <a:r>
              <a:rPr lang="ru-RU" sz="1600" dirty="0" smtClean="0">
                <a:latin typeface="+mn-lt"/>
                <a:cs typeface="+mn-cs"/>
              </a:rPr>
              <a:t>выведено</a:t>
            </a:r>
            <a:endParaRPr lang="ru-RU" sz="1600" b="1" dirty="0">
              <a:solidFill>
                <a:schemeClr val="accent6">
                  <a:lumMod val="75000"/>
                </a:schemeClr>
              </a:solidFill>
              <a:latin typeface="+mn-lt"/>
              <a:cs typeface="+mn-cs"/>
            </a:endParaRPr>
          </a:p>
          <a:p>
            <a:pPr marL="180975" indent="-180975" algn="l" eaLnBrk="0" fontAlgn="auto" hangingPunct="0">
              <a:spcBef>
                <a:spcPts val="0"/>
              </a:spcBef>
              <a:spcAft>
                <a:spcPts val="600"/>
              </a:spcAft>
              <a:buFont typeface="Wingdings" pitchFamily="2" charset="2"/>
              <a:buChar char="§"/>
              <a:defRPr/>
            </a:pPr>
            <a:r>
              <a:rPr lang="ru-RU" sz="1600" dirty="0">
                <a:latin typeface="+mn-lt"/>
                <a:cs typeface="+mn-cs"/>
              </a:rPr>
              <a:t>Низкая вагонная составляющая в железнодорожном тарифе, не генерирующая </a:t>
            </a:r>
            <a:r>
              <a:rPr lang="ru-RU" sz="1600" dirty="0" smtClean="0">
                <a:latin typeface="+mn-lt"/>
                <a:cs typeface="+mn-cs"/>
              </a:rPr>
              <a:t>доход для инвестировать </a:t>
            </a:r>
            <a:r>
              <a:rPr lang="ru-RU" sz="1600" dirty="0">
                <a:latin typeface="+mn-lt"/>
                <a:cs typeface="+mn-cs"/>
              </a:rPr>
              <a:t>в строительство собственного подвижного состава. </a:t>
            </a:r>
          </a:p>
          <a:p>
            <a:pPr marL="180975" indent="-180975" algn="l" eaLnBrk="0" fontAlgn="auto" hangingPunct="0">
              <a:spcBef>
                <a:spcPts val="0"/>
              </a:spcBef>
              <a:spcAft>
                <a:spcPts val="600"/>
              </a:spcAft>
              <a:buFont typeface="Wingdings" pitchFamily="2" charset="2"/>
              <a:buChar char="§"/>
              <a:defRPr/>
            </a:pPr>
            <a:r>
              <a:rPr lang="ru-RU" sz="1600" dirty="0">
                <a:latin typeface="+mn-lt"/>
                <a:cs typeface="+mn-cs"/>
              </a:rPr>
              <a:t>Отсутствие эффективных логистических технологий</a:t>
            </a:r>
          </a:p>
          <a:p>
            <a:pPr marL="180975" indent="-180975" algn="l" eaLnBrk="0" fontAlgn="auto" hangingPunct="0">
              <a:spcBef>
                <a:spcPts val="0"/>
              </a:spcBef>
              <a:spcAft>
                <a:spcPts val="600"/>
              </a:spcAft>
              <a:buFont typeface="Wingdings" pitchFamily="2" charset="2"/>
              <a:buChar char="§"/>
              <a:defRPr/>
            </a:pPr>
            <a:r>
              <a:rPr lang="ru-RU" sz="1600" dirty="0">
                <a:latin typeface="+mn-lt"/>
                <a:cs typeface="Arial" pitchFamily="34" charset="0"/>
              </a:rPr>
              <a:t>Высокая распыленность станций отправки зерновых грузов</a:t>
            </a:r>
            <a:r>
              <a:rPr lang="ru-RU" sz="1600" dirty="0" smtClean="0">
                <a:latin typeface="+mn-lt"/>
                <a:cs typeface="Arial" pitchFamily="34" charset="0"/>
              </a:rPr>
              <a:t>.</a:t>
            </a:r>
            <a:endParaRPr lang="en-US" sz="1600" dirty="0" smtClean="0">
              <a:latin typeface="+mn-lt"/>
              <a:cs typeface="Arial" pitchFamily="34" charset="0"/>
            </a:endParaRPr>
          </a:p>
        </p:txBody>
      </p:sp>
      <p:sp>
        <p:nvSpPr>
          <p:cNvPr id="6" name="Title 5"/>
          <p:cNvSpPr>
            <a:spLocks noGrp="1"/>
          </p:cNvSpPr>
          <p:nvPr>
            <p:ph type="title"/>
          </p:nvPr>
        </p:nvSpPr>
        <p:spPr>
          <a:xfrm>
            <a:off x="228600" y="0"/>
            <a:ext cx="7162800" cy="609600"/>
          </a:xfrm>
        </p:spPr>
        <p:txBody>
          <a:bodyPr/>
          <a:lstStyle/>
          <a:p>
            <a:r>
              <a:rPr lang="ru-RU" dirty="0" smtClean="0">
                <a:solidFill>
                  <a:schemeClr val="accent6">
                    <a:lumMod val="75000"/>
                  </a:schemeClr>
                </a:solidFill>
                <a:latin typeface="Calibri"/>
                <a:cs typeface="Arial" pitchFamily="34" charset="0"/>
              </a:rPr>
              <a:t>Сильный рост экспорта – нереален </a:t>
            </a:r>
            <a:br>
              <a:rPr lang="ru-RU" dirty="0" smtClean="0">
                <a:solidFill>
                  <a:schemeClr val="accent6">
                    <a:lumMod val="75000"/>
                  </a:schemeClr>
                </a:solidFill>
                <a:latin typeface="Calibri"/>
                <a:cs typeface="Arial" pitchFamily="34" charset="0"/>
              </a:rPr>
            </a:br>
            <a:r>
              <a:rPr lang="ru-RU" sz="2400" dirty="0" smtClean="0">
                <a:solidFill>
                  <a:schemeClr val="accent6">
                    <a:lumMod val="75000"/>
                  </a:schemeClr>
                </a:solidFill>
                <a:latin typeface="Calibri"/>
                <a:cs typeface="Arial" pitchFamily="34" charset="0"/>
              </a:rPr>
              <a:t>из-за  состояния инфраструктуры зернового рынка</a:t>
            </a:r>
            <a:br>
              <a:rPr lang="ru-RU" sz="2400" dirty="0" smtClean="0">
                <a:solidFill>
                  <a:schemeClr val="accent6">
                    <a:lumMod val="75000"/>
                  </a:schemeClr>
                </a:solidFill>
                <a:latin typeface="Calibri"/>
                <a:cs typeface="Arial" pitchFamily="34" charset="0"/>
              </a:rPr>
            </a:br>
            <a:endParaRPr lang="en-US" dirty="0"/>
          </a:p>
        </p:txBody>
      </p:sp>
      <p:pic>
        <p:nvPicPr>
          <p:cNvPr id="9" name="Picture 8" descr="silo1.jpg"/>
          <p:cNvPicPr>
            <a:picLocks noChangeAspect="1"/>
          </p:cNvPicPr>
          <p:nvPr/>
        </p:nvPicPr>
        <p:blipFill>
          <a:blip r:embed="rId3" cstate="print"/>
          <a:stretch>
            <a:fillRect/>
          </a:stretch>
        </p:blipFill>
        <p:spPr>
          <a:xfrm>
            <a:off x="5663485" y="1295400"/>
            <a:ext cx="3480515" cy="5257800"/>
          </a:xfrm>
          <a:prstGeom prst="rect">
            <a:avLst/>
          </a:prstGeom>
        </p:spPr>
      </p:pic>
      <p:sp>
        <p:nvSpPr>
          <p:cNvPr id="10" name="Rectangle 9"/>
          <p:cNvSpPr/>
          <p:nvPr/>
        </p:nvSpPr>
        <p:spPr>
          <a:xfrm>
            <a:off x="5334000" y="1066800"/>
            <a:ext cx="3810000" cy="261610"/>
          </a:xfrm>
          <a:prstGeom prst="rect">
            <a:avLst/>
          </a:prstGeom>
        </p:spPr>
        <p:txBody>
          <a:bodyPr wrap="square">
            <a:spAutoFit/>
          </a:bodyPr>
          <a:lstStyle/>
          <a:p>
            <a:pPr marL="180975" indent="-180975" algn="l" eaLnBrk="0" fontAlgn="auto" hangingPunct="0">
              <a:spcBef>
                <a:spcPct val="20000"/>
              </a:spcBef>
              <a:spcAft>
                <a:spcPts val="0"/>
              </a:spcAft>
              <a:defRPr/>
            </a:pPr>
            <a:r>
              <a:rPr lang="ru-RU" sz="1100" i="1" dirty="0">
                <a:cs typeface="Arial" pitchFamily="34" charset="0"/>
              </a:rPr>
              <a:t>Презентация «Русагротранс» на Форуме </a:t>
            </a:r>
            <a:r>
              <a:rPr lang="ru-RU" sz="1100" i="1" dirty="0" smtClean="0">
                <a:cs typeface="Arial" pitchFamily="34" charset="0"/>
              </a:rPr>
              <a:t>, Сочи </a:t>
            </a:r>
            <a:r>
              <a:rPr lang="ru-RU" sz="1100" i="1" dirty="0">
                <a:cs typeface="Arial" pitchFamily="34" charset="0"/>
              </a:rPr>
              <a:t>2010</a:t>
            </a:r>
            <a:endParaRPr lang="ru-RU" sz="1200" i="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cstate="print"/>
          <a:srcRect/>
          <a:stretch>
            <a:fillRect/>
          </a:stretch>
        </p:blipFill>
        <p:spPr bwMode="auto">
          <a:xfrm>
            <a:off x="228600" y="1500188"/>
            <a:ext cx="8382000" cy="5129212"/>
          </a:xfrm>
          <a:prstGeom prst="rect">
            <a:avLst/>
          </a:prstGeom>
          <a:noFill/>
          <a:ln w="9525" algn="ctr">
            <a:noFill/>
            <a:miter lim="800000"/>
            <a:headEnd/>
            <a:tailEnd/>
          </a:ln>
        </p:spPr>
      </p:pic>
      <p:sp>
        <p:nvSpPr>
          <p:cNvPr id="15363" name="Title 1"/>
          <p:cNvSpPr>
            <a:spLocks noGrp="1"/>
          </p:cNvSpPr>
          <p:nvPr>
            <p:ph type="title"/>
          </p:nvPr>
        </p:nvSpPr>
        <p:spPr/>
        <p:txBody>
          <a:bodyPr/>
          <a:lstStyle/>
          <a:p>
            <a:r>
              <a:rPr lang="ru-RU" smtClean="0"/>
              <a:t>Животноводство – не панацея</a:t>
            </a:r>
            <a:endParaRPr lang="en-US" smtClean="0"/>
          </a:p>
        </p:txBody>
      </p:sp>
      <p:sp>
        <p:nvSpPr>
          <p:cNvPr id="15364" name="Content Placeholder 2"/>
          <p:cNvSpPr>
            <a:spLocks noGrp="1"/>
          </p:cNvSpPr>
          <p:nvPr>
            <p:ph idx="1"/>
          </p:nvPr>
        </p:nvSpPr>
        <p:spPr>
          <a:xfrm>
            <a:off x="5486400" y="1371600"/>
            <a:ext cx="3657600" cy="2057400"/>
          </a:xfrm>
        </p:spPr>
        <p:txBody>
          <a:bodyPr/>
          <a:lstStyle/>
          <a:p>
            <a:pPr>
              <a:buFont typeface="Wingdings" pitchFamily="2" charset="2"/>
              <a:buNone/>
            </a:pPr>
            <a:r>
              <a:rPr lang="ru-RU" sz="2000" dirty="0" smtClean="0">
                <a:solidFill>
                  <a:srgbClr val="FF0000"/>
                </a:solidFill>
              </a:rPr>
              <a:t>	Индустриализация производства мяса приведет к росту его производства без существенного роста потребления зерна </a:t>
            </a:r>
            <a:endParaRPr lang="en-US" sz="2000" dirty="0" smtClean="0">
              <a:solidFill>
                <a:srgbClr val="FF0000"/>
              </a:solidFill>
            </a:endParaRPr>
          </a:p>
        </p:txBody>
      </p:sp>
      <p:sp>
        <p:nvSpPr>
          <p:cNvPr id="5" name="Content Placeholder 2"/>
          <p:cNvSpPr txBox="1">
            <a:spLocks/>
          </p:cNvSpPr>
          <p:nvPr/>
        </p:nvSpPr>
        <p:spPr bwMode="auto">
          <a:xfrm>
            <a:off x="5486400" y="4572000"/>
            <a:ext cx="3276600" cy="205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1313" indent="-341313" algn="l" eaLnBrk="0" hangingPunct="0">
              <a:spcBef>
                <a:spcPct val="20000"/>
              </a:spcBef>
              <a:buClr>
                <a:srgbClr val="86C836"/>
              </a:buClr>
              <a:buFont typeface="Wingdings" pitchFamily="2" charset="2"/>
              <a:buNone/>
            </a:pPr>
            <a:r>
              <a:rPr lang="ru-RU" sz="2000" dirty="0" smtClean="0">
                <a:solidFill>
                  <a:srgbClr val="FF0000"/>
                </a:solidFill>
                <a:latin typeface="+mn-lt"/>
              </a:rPr>
              <a:t>	Это произойдет из-за увеличения эффективности производства мяса – повышения конверсии корма</a:t>
            </a:r>
            <a:endParaRPr lang="en-US" sz="2000" dirty="0" smtClean="0">
              <a:solidFill>
                <a:srgbClr val="FF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52400" y="0"/>
            <a:ext cx="7162800" cy="609600"/>
          </a:xfrm>
        </p:spPr>
        <p:txBody>
          <a:bodyPr/>
          <a:lstStyle/>
          <a:p>
            <a:r>
              <a:rPr lang="ru-RU" smtClean="0"/>
              <a:t>Чтобы увидеть будущее, надо заглянуть в прошлое</a:t>
            </a:r>
            <a:endParaRPr lang="en-US" smtClean="0"/>
          </a:p>
        </p:txBody>
      </p:sp>
      <p:pic>
        <p:nvPicPr>
          <p:cNvPr id="18435" name="Picture 4"/>
          <p:cNvPicPr>
            <a:picLocks noChangeAspect="1" noChangeArrowheads="1"/>
          </p:cNvPicPr>
          <p:nvPr/>
        </p:nvPicPr>
        <p:blipFill>
          <a:blip r:embed="rId2" cstate="print"/>
          <a:srcRect/>
          <a:stretch>
            <a:fillRect/>
          </a:stretch>
        </p:blipFill>
        <p:spPr bwMode="auto">
          <a:xfrm>
            <a:off x="0" y="1014413"/>
            <a:ext cx="9144000" cy="5843587"/>
          </a:xfrm>
          <a:prstGeom prst="rect">
            <a:avLst/>
          </a:prstGeom>
          <a:noFill/>
          <a:ln w="9525" algn="ctr">
            <a:noFill/>
            <a:miter lim="800000"/>
            <a:headEnd/>
            <a:tailEnd/>
          </a:ln>
        </p:spPr>
      </p:pic>
      <p:sp>
        <p:nvSpPr>
          <p:cNvPr id="18436" name="TextBox 3"/>
          <p:cNvSpPr txBox="1">
            <a:spLocks noChangeArrowheads="1"/>
          </p:cNvSpPr>
          <p:nvPr/>
        </p:nvSpPr>
        <p:spPr bwMode="auto">
          <a:xfrm>
            <a:off x="3649663" y="2228850"/>
            <a:ext cx="2370137" cy="1200150"/>
          </a:xfrm>
          <a:prstGeom prst="rect">
            <a:avLst/>
          </a:prstGeom>
          <a:noFill/>
          <a:ln w="9525">
            <a:noFill/>
            <a:miter lim="800000"/>
            <a:headEnd/>
            <a:tailEnd/>
          </a:ln>
        </p:spPr>
        <p:txBody>
          <a:bodyPr wrap="none">
            <a:spAutoFit/>
          </a:bodyPr>
          <a:lstStyle/>
          <a:p>
            <a:r>
              <a:rPr lang="ru-RU" sz="1800">
                <a:solidFill>
                  <a:srgbClr val="FF0000"/>
                </a:solidFill>
              </a:rPr>
              <a:t>Начата программа </a:t>
            </a:r>
          </a:p>
          <a:p>
            <a:r>
              <a:rPr lang="ru-RU" sz="1800">
                <a:solidFill>
                  <a:srgbClr val="FF0000"/>
                </a:solidFill>
              </a:rPr>
              <a:t>переработки зерна </a:t>
            </a:r>
          </a:p>
          <a:p>
            <a:r>
              <a:rPr lang="ru-RU" sz="1800">
                <a:solidFill>
                  <a:srgbClr val="FF0000"/>
                </a:solidFill>
              </a:rPr>
              <a:t>в сиропы: 10 млн га </a:t>
            </a:r>
          </a:p>
          <a:p>
            <a:r>
              <a:rPr lang="ru-RU" sz="1800">
                <a:solidFill>
                  <a:srgbClr val="FF0000"/>
                </a:solidFill>
              </a:rPr>
              <a:t>в оборот</a:t>
            </a:r>
            <a:endParaRPr lang="en-US" sz="1800">
              <a:solidFill>
                <a:srgbClr val="FF0000"/>
              </a:solidFill>
            </a:endParaRPr>
          </a:p>
        </p:txBody>
      </p:sp>
      <p:sp>
        <p:nvSpPr>
          <p:cNvPr id="18437" name="TextBox 4"/>
          <p:cNvSpPr txBox="1">
            <a:spLocks noChangeArrowheads="1"/>
          </p:cNvSpPr>
          <p:nvPr/>
        </p:nvSpPr>
        <p:spPr bwMode="auto">
          <a:xfrm>
            <a:off x="6750050" y="2286000"/>
            <a:ext cx="2241550" cy="923925"/>
          </a:xfrm>
          <a:prstGeom prst="rect">
            <a:avLst/>
          </a:prstGeom>
          <a:noFill/>
          <a:ln w="9525">
            <a:noFill/>
            <a:miter lim="800000"/>
            <a:headEnd/>
            <a:tailEnd/>
          </a:ln>
        </p:spPr>
        <p:txBody>
          <a:bodyPr wrap="none">
            <a:spAutoFit/>
          </a:bodyPr>
          <a:lstStyle/>
          <a:p>
            <a:r>
              <a:rPr lang="ru-RU" sz="1800">
                <a:solidFill>
                  <a:srgbClr val="FF0000"/>
                </a:solidFill>
              </a:rPr>
              <a:t>Запуск программы </a:t>
            </a:r>
            <a:br>
              <a:rPr lang="ru-RU" sz="1800">
                <a:solidFill>
                  <a:srgbClr val="FF0000"/>
                </a:solidFill>
              </a:rPr>
            </a:br>
            <a:r>
              <a:rPr lang="ru-RU" sz="1800">
                <a:solidFill>
                  <a:srgbClr val="FF0000"/>
                </a:solidFill>
              </a:rPr>
              <a:t>топливного </a:t>
            </a:r>
          </a:p>
          <a:p>
            <a:r>
              <a:rPr lang="ru-RU" sz="1800">
                <a:solidFill>
                  <a:srgbClr val="FF0000"/>
                </a:solidFill>
              </a:rPr>
              <a:t>биоэтанола</a:t>
            </a:r>
            <a:endParaRPr lang="en-US" sz="1800">
              <a:solidFill>
                <a:srgbClr val="FF0000"/>
              </a:solidFill>
            </a:endParaRPr>
          </a:p>
        </p:txBody>
      </p:sp>
      <p:sp>
        <p:nvSpPr>
          <p:cNvPr id="18438" name="TextBox 5"/>
          <p:cNvSpPr txBox="1">
            <a:spLocks noChangeArrowheads="1"/>
          </p:cNvSpPr>
          <p:nvPr/>
        </p:nvSpPr>
        <p:spPr bwMode="auto">
          <a:xfrm>
            <a:off x="914400" y="4800600"/>
            <a:ext cx="2209800" cy="738188"/>
          </a:xfrm>
          <a:prstGeom prst="rect">
            <a:avLst/>
          </a:prstGeom>
          <a:noFill/>
          <a:ln w="9525">
            <a:noFill/>
            <a:miter lim="800000"/>
            <a:headEnd/>
            <a:tailEnd/>
          </a:ln>
        </p:spPr>
        <p:txBody>
          <a:bodyPr>
            <a:spAutoFit/>
          </a:bodyPr>
          <a:lstStyle/>
          <a:p>
            <a:r>
              <a:rPr lang="ru-RU" sz="1400" b="1">
                <a:solidFill>
                  <a:srgbClr val="FF0000"/>
                </a:solidFill>
              </a:rPr>
              <a:t>Индустриализация </a:t>
            </a:r>
          </a:p>
          <a:p>
            <a:r>
              <a:rPr lang="ru-RU" sz="1400" b="1">
                <a:solidFill>
                  <a:srgbClr val="FF0000"/>
                </a:solidFill>
              </a:rPr>
              <a:t>сельского </a:t>
            </a:r>
          </a:p>
          <a:p>
            <a:r>
              <a:rPr lang="ru-RU" sz="1400" b="1">
                <a:solidFill>
                  <a:srgbClr val="FF0000"/>
                </a:solidFill>
              </a:rPr>
              <a:t>хозяйства США</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52400" y="0"/>
            <a:ext cx="7162800" cy="609600"/>
          </a:xfrm>
        </p:spPr>
        <p:txBody>
          <a:bodyPr/>
          <a:lstStyle/>
          <a:p>
            <a:r>
              <a:rPr lang="ru-RU" smtClean="0"/>
              <a:t>Чтобы увидеть будущее, надо заглянуть в прошлое</a:t>
            </a:r>
            <a:endParaRPr lang="en-US" smtClean="0"/>
          </a:p>
        </p:txBody>
      </p:sp>
      <p:pic>
        <p:nvPicPr>
          <p:cNvPr id="19459" name="Picture 4"/>
          <p:cNvPicPr>
            <a:picLocks noChangeAspect="1" noChangeArrowheads="1"/>
          </p:cNvPicPr>
          <p:nvPr/>
        </p:nvPicPr>
        <p:blipFill>
          <a:blip r:embed="rId3" cstate="print"/>
          <a:srcRect/>
          <a:stretch>
            <a:fillRect/>
          </a:stretch>
        </p:blipFill>
        <p:spPr bwMode="auto">
          <a:xfrm>
            <a:off x="0" y="1014413"/>
            <a:ext cx="9144000" cy="5843587"/>
          </a:xfrm>
          <a:prstGeom prst="rect">
            <a:avLst/>
          </a:prstGeom>
          <a:noFill/>
          <a:ln w="9525" algn="ctr">
            <a:noFill/>
            <a:miter lim="800000"/>
            <a:headEnd/>
            <a:tailEnd/>
          </a:ln>
        </p:spPr>
      </p:pic>
      <p:sp>
        <p:nvSpPr>
          <p:cNvPr id="19460" name="TextBox 3"/>
          <p:cNvSpPr txBox="1">
            <a:spLocks noChangeArrowheads="1"/>
          </p:cNvSpPr>
          <p:nvPr/>
        </p:nvSpPr>
        <p:spPr bwMode="auto">
          <a:xfrm>
            <a:off x="3649663" y="2228850"/>
            <a:ext cx="2370137" cy="1200150"/>
          </a:xfrm>
          <a:prstGeom prst="rect">
            <a:avLst/>
          </a:prstGeom>
          <a:noFill/>
          <a:ln w="9525">
            <a:noFill/>
            <a:miter lim="800000"/>
            <a:headEnd/>
            <a:tailEnd/>
          </a:ln>
        </p:spPr>
        <p:txBody>
          <a:bodyPr wrap="none">
            <a:spAutoFit/>
          </a:bodyPr>
          <a:lstStyle/>
          <a:p>
            <a:r>
              <a:rPr lang="ru-RU" sz="1800">
                <a:solidFill>
                  <a:srgbClr val="FF0000"/>
                </a:solidFill>
              </a:rPr>
              <a:t>Начата программа </a:t>
            </a:r>
          </a:p>
          <a:p>
            <a:r>
              <a:rPr lang="ru-RU" sz="1800">
                <a:solidFill>
                  <a:srgbClr val="FF0000"/>
                </a:solidFill>
              </a:rPr>
              <a:t>переработки зерна </a:t>
            </a:r>
          </a:p>
          <a:p>
            <a:r>
              <a:rPr lang="ru-RU" sz="1800">
                <a:solidFill>
                  <a:srgbClr val="FF0000"/>
                </a:solidFill>
              </a:rPr>
              <a:t>в сиропы: 10 млн га </a:t>
            </a:r>
          </a:p>
          <a:p>
            <a:r>
              <a:rPr lang="ru-RU" sz="1800">
                <a:solidFill>
                  <a:srgbClr val="FF0000"/>
                </a:solidFill>
              </a:rPr>
              <a:t>в оборот</a:t>
            </a:r>
            <a:endParaRPr lang="en-US" sz="1800">
              <a:solidFill>
                <a:srgbClr val="FF0000"/>
              </a:solidFill>
            </a:endParaRPr>
          </a:p>
        </p:txBody>
      </p:sp>
      <p:sp>
        <p:nvSpPr>
          <p:cNvPr id="19461" name="TextBox 4"/>
          <p:cNvSpPr txBox="1">
            <a:spLocks noChangeArrowheads="1"/>
          </p:cNvSpPr>
          <p:nvPr/>
        </p:nvSpPr>
        <p:spPr bwMode="auto">
          <a:xfrm>
            <a:off x="6750050" y="2286000"/>
            <a:ext cx="2241550" cy="923925"/>
          </a:xfrm>
          <a:prstGeom prst="rect">
            <a:avLst/>
          </a:prstGeom>
          <a:noFill/>
          <a:ln w="9525">
            <a:noFill/>
            <a:miter lim="800000"/>
            <a:headEnd/>
            <a:tailEnd/>
          </a:ln>
        </p:spPr>
        <p:txBody>
          <a:bodyPr wrap="none">
            <a:spAutoFit/>
          </a:bodyPr>
          <a:lstStyle/>
          <a:p>
            <a:r>
              <a:rPr lang="ru-RU" sz="1800">
                <a:solidFill>
                  <a:srgbClr val="FF0000"/>
                </a:solidFill>
              </a:rPr>
              <a:t>Запуск программы </a:t>
            </a:r>
            <a:br>
              <a:rPr lang="ru-RU" sz="1800">
                <a:solidFill>
                  <a:srgbClr val="FF0000"/>
                </a:solidFill>
              </a:rPr>
            </a:br>
            <a:r>
              <a:rPr lang="ru-RU" sz="1800">
                <a:solidFill>
                  <a:srgbClr val="FF0000"/>
                </a:solidFill>
              </a:rPr>
              <a:t>топливного </a:t>
            </a:r>
          </a:p>
          <a:p>
            <a:r>
              <a:rPr lang="ru-RU" sz="1800">
                <a:solidFill>
                  <a:srgbClr val="FF0000"/>
                </a:solidFill>
              </a:rPr>
              <a:t>биоэтанола</a:t>
            </a:r>
            <a:endParaRPr lang="en-US" sz="1800">
              <a:solidFill>
                <a:srgbClr val="FF0000"/>
              </a:solidFill>
            </a:endParaRPr>
          </a:p>
        </p:txBody>
      </p:sp>
      <p:sp>
        <p:nvSpPr>
          <p:cNvPr id="19462" name="TextBox 5"/>
          <p:cNvSpPr txBox="1">
            <a:spLocks noChangeArrowheads="1"/>
          </p:cNvSpPr>
          <p:nvPr/>
        </p:nvSpPr>
        <p:spPr bwMode="auto">
          <a:xfrm>
            <a:off x="914400" y="4800600"/>
            <a:ext cx="2209800" cy="738188"/>
          </a:xfrm>
          <a:prstGeom prst="rect">
            <a:avLst/>
          </a:prstGeom>
          <a:noFill/>
          <a:ln w="9525">
            <a:noFill/>
            <a:miter lim="800000"/>
            <a:headEnd/>
            <a:tailEnd/>
          </a:ln>
        </p:spPr>
        <p:txBody>
          <a:bodyPr>
            <a:spAutoFit/>
          </a:bodyPr>
          <a:lstStyle/>
          <a:p>
            <a:r>
              <a:rPr lang="ru-RU" sz="1400" b="1">
                <a:solidFill>
                  <a:srgbClr val="FF0000"/>
                </a:solidFill>
              </a:rPr>
              <a:t>Индустриализация </a:t>
            </a:r>
          </a:p>
          <a:p>
            <a:r>
              <a:rPr lang="ru-RU" sz="1400" b="1">
                <a:solidFill>
                  <a:srgbClr val="FF0000"/>
                </a:solidFill>
              </a:rPr>
              <a:t>сельского </a:t>
            </a:r>
          </a:p>
          <a:p>
            <a:r>
              <a:rPr lang="ru-RU" sz="1400" b="1">
                <a:solidFill>
                  <a:srgbClr val="FF0000"/>
                </a:solidFill>
              </a:rPr>
              <a:t>хозяйства США</a:t>
            </a:r>
          </a:p>
        </p:txBody>
      </p:sp>
      <p:sp>
        <p:nvSpPr>
          <p:cNvPr id="19463" name="Down Arrow Callout 6"/>
          <p:cNvSpPr>
            <a:spLocks noChangeArrowheads="1"/>
          </p:cNvSpPr>
          <p:nvPr/>
        </p:nvSpPr>
        <p:spPr bwMode="auto">
          <a:xfrm>
            <a:off x="2667000" y="2286000"/>
            <a:ext cx="3200400" cy="1600200"/>
          </a:xfrm>
          <a:prstGeom prst="downArrowCallout">
            <a:avLst>
              <a:gd name="adj1" fmla="val 25000"/>
              <a:gd name="adj2" fmla="val 25000"/>
              <a:gd name="adj3" fmla="val 25000"/>
              <a:gd name="adj4" fmla="val 64977"/>
            </a:avLst>
          </a:prstGeom>
          <a:solidFill>
            <a:srgbClr val="FF0000"/>
          </a:solidFill>
          <a:ln w="9525" algn="ctr">
            <a:solidFill>
              <a:schemeClr val="tx1"/>
            </a:solidFill>
            <a:round/>
            <a:headEnd/>
            <a:tailEnd/>
          </a:ln>
        </p:spPr>
        <p:txBody>
          <a:bodyPr/>
          <a:lstStyle/>
          <a:p>
            <a:pPr marL="342900" indent="-342900">
              <a:spcBef>
                <a:spcPct val="20000"/>
              </a:spcBef>
              <a:buClr>
                <a:srgbClr val="86C836"/>
              </a:buClr>
            </a:pPr>
            <a:r>
              <a:rPr lang="ru-RU" sz="2400" b="1">
                <a:solidFill>
                  <a:schemeClr val="bg1"/>
                </a:solidFill>
                <a:latin typeface="Trebuchet MS" pitchFamily="34" charset="0"/>
              </a:rPr>
              <a:t>Россия и Украина</a:t>
            </a:r>
            <a:br>
              <a:rPr lang="ru-RU" sz="2400" b="1">
                <a:solidFill>
                  <a:schemeClr val="bg1"/>
                </a:solidFill>
                <a:latin typeface="Trebuchet MS" pitchFamily="34" charset="0"/>
              </a:rPr>
            </a:br>
            <a:r>
              <a:rPr lang="ru-RU" sz="2400" b="1">
                <a:solidFill>
                  <a:schemeClr val="bg1"/>
                </a:solidFill>
                <a:latin typeface="Trebuchet MS" pitchFamily="34" charset="0"/>
              </a:rPr>
              <a:t>где-то здесь</a:t>
            </a:r>
            <a:endParaRPr lang="en-US" sz="2400" b="1">
              <a:solidFill>
                <a:schemeClr val="bg1"/>
              </a:solidFill>
              <a:latin typeface="Trebuchet MS"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Найти рынок для зерна</a:t>
            </a:r>
            <a:endParaRPr lang="en-US" dirty="0"/>
          </a:p>
        </p:txBody>
      </p:sp>
      <p:sp>
        <p:nvSpPr>
          <p:cNvPr id="3" name="Content Placeholder 2"/>
          <p:cNvSpPr>
            <a:spLocks noGrp="1"/>
          </p:cNvSpPr>
          <p:nvPr>
            <p:ph idx="1"/>
          </p:nvPr>
        </p:nvSpPr>
        <p:spPr>
          <a:xfrm>
            <a:off x="685800" y="1371600"/>
            <a:ext cx="7696200" cy="4953000"/>
          </a:xfrm>
        </p:spPr>
        <p:txBody>
          <a:bodyPr/>
          <a:lstStyle/>
          <a:p>
            <a:r>
              <a:rPr lang="ru-RU" sz="2800" dirty="0" smtClean="0"/>
              <a:t>При отсутствии новых рынков зерна менее эффективные регионы (Поволжье, Сибирь) и будут терять свое производство зерна в пользу более эффективных регионов.</a:t>
            </a:r>
          </a:p>
          <a:p>
            <a:endParaRPr lang="ru-RU" sz="2800" dirty="0" smtClean="0"/>
          </a:p>
          <a:p>
            <a:r>
              <a:rPr lang="ru-RU" sz="2800" dirty="0" smtClean="0"/>
              <a:t>Произойдет потеря сотен тысяч рабочих мест, целые регионы потеряют свое сельское хозяйство, так как выгоднее будет привозить зерно с юга России, а не выращивать на месте</a:t>
            </a:r>
          </a:p>
          <a:p>
            <a:endParaRPr lang="ru-RU" sz="2800" dirty="0" smtClean="0"/>
          </a:p>
          <a:p>
            <a:endParaRPr lang="en-US" sz="2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4" name="Picture 4"/>
          <p:cNvPicPr>
            <a:picLocks noChangeAspect="1" noChangeArrowheads="1"/>
          </p:cNvPicPr>
          <p:nvPr/>
        </p:nvPicPr>
        <p:blipFill>
          <a:blip r:embed="rId2" cstate="print"/>
          <a:srcRect/>
          <a:stretch>
            <a:fillRect/>
          </a:stretch>
        </p:blipFill>
        <p:spPr bwMode="auto">
          <a:xfrm>
            <a:off x="990600" y="1981200"/>
            <a:ext cx="7562850" cy="2533650"/>
          </a:xfrm>
          <a:prstGeom prst="rect">
            <a:avLst/>
          </a:prstGeom>
          <a:noFill/>
          <a:ln w="9525">
            <a:noFill/>
            <a:miter lim="800000"/>
            <a:headEnd/>
            <a:tailEnd/>
          </a:ln>
        </p:spPr>
      </p:pic>
      <p:sp>
        <p:nvSpPr>
          <p:cNvPr id="2" name="Title 1"/>
          <p:cNvSpPr>
            <a:spLocks noGrp="1"/>
          </p:cNvSpPr>
          <p:nvPr>
            <p:ph type="title"/>
          </p:nvPr>
        </p:nvSpPr>
        <p:spPr/>
        <p:txBody>
          <a:bodyPr/>
          <a:lstStyle/>
          <a:p>
            <a:r>
              <a:rPr lang="ru-RU" dirty="0" smtClean="0"/>
              <a:t>Земля принадлежит тем, кто ее ...</a:t>
            </a:r>
            <a:endParaRPr lang="en-US" dirty="0"/>
          </a:p>
        </p:txBody>
      </p:sp>
      <p:sp>
        <p:nvSpPr>
          <p:cNvPr id="3" name="Content Placeholder 2"/>
          <p:cNvSpPr>
            <a:spLocks noGrp="1"/>
          </p:cNvSpPr>
          <p:nvPr>
            <p:ph idx="1"/>
          </p:nvPr>
        </p:nvSpPr>
        <p:spPr>
          <a:xfrm>
            <a:off x="685800" y="2590800"/>
            <a:ext cx="6705600" cy="3733800"/>
          </a:xfrm>
        </p:spPr>
        <p:txBody>
          <a:bodyPr/>
          <a:lstStyle/>
          <a:p>
            <a:endParaRPr lang="en-US" dirty="0"/>
          </a:p>
        </p:txBody>
      </p:sp>
      <p:pic>
        <p:nvPicPr>
          <p:cNvPr id="225282" name="Picture 2"/>
          <p:cNvPicPr>
            <a:picLocks noChangeAspect="1" noChangeArrowheads="1"/>
          </p:cNvPicPr>
          <p:nvPr/>
        </p:nvPicPr>
        <p:blipFill>
          <a:blip r:embed="rId3" cstate="print"/>
          <a:srcRect/>
          <a:stretch>
            <a:fillRect/>
          </a:stretch>
        </p:blipFill>
        <p:spPr bwMode="auto">
          <a:xfrm>
            <a:off x="457200" y="1219200"/>
            <a:ext cx="6467475" cy="4457700"/>
          </a:xfrm>
          <a:prstGeom prst="rect">
            <a:avLst/>
          </a:prstGeom>
          <a:noFill/>
          <a:ln w="9525">
            <a:noFill/>
            <a:miter lim="800000"/>
            <a:headEnd/>
            <a:tailEnd/>
          </a:ln>
        </p:spPr>
      </p:pic>
      <p:pic>
        <p:nvPicPr>
          <p:cNvPr id="225283" name="Picture 3"/>
          <p:cNvPicPr>
            <a:picLocks noChangeAspect="1" noChangeArrowheads="1"/>
          </p:cNvPicPr>
          <p:nvPr/>
        </p:nvPicPr>
        <p:blipFill>
          <a:blip r:embed="rId4" cstate="print"/>
          <a:srcRect/>
          <a:stretch>
            <a:fillRect/>
          </a:stretch>
        </p:blipFill>
        <p:spPr bwMode="auto">
          <a:xfrm>
            <a:off x="1219200" y="685800"/>
            <a:ext cx="6581775" cy="579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5284"/>
                                        </p:tgtEl>
                                        <p:attrNameLst>
                                          <p:attrName>style.visibility</p:attrName>
                                        </p:attrNameLst>
                                      </p:cBhvr>
                                      <p:to>
                                        <p:strVal val="visible"/>
                                      </p:to>
                                    </p:set>
                                    <p:anim calcmode="lin" valueType="num">
                                      <p:cBhvr additive="base">
                                        <p:cTn id="7" dur="500" fill="hold"/>
                                        <p:tgtEl>
                                          <p:spTgt spid="225284"/>
                                        </p:tgtEl>
                                        <p:attrNameLst>
                                          <p:attrName>ppt_x</p:attrName>
                                        </p:attrNameLst>
                                      </p:cBhvr>
                                      <p:tavLst>
                                        <p:tav tm="0">
                                          <p:val>
                                            <p:strVal val="#ppt_x"/>
                                          </p:val>
                                        </p:tav>
                                        <p:tav tm="100000">
                                          <p:val>
                                            <p:strVal val="#ppt_x"/>
                                          </p:val>
                                        </p:tav>
                                      </p:tavLst>
                                    </p:anim>
                                    <p:anim calcmode="lin" valueType="num">
                                      <p:cBhvr additive="base">
                                        <p:cTn id="8" dur="500" fill="hold"/>
                                        <p:tgtEl>
                                          <p:spTgt spid="22528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5282"/>
                                        </p:tgtEl>
                                        <p:attrNameLst>
                                          <p:attrName>style.visibility</p:attrName>
                                        </p:attrNameLst>
                                      </p:cBhvr>
                                      <p:to>
                                        <p:strVal val="visible"/>
                                      </p:to>
                                    </p:set>
                                    <p:anim calcmode="lin" valueType="num">
                                      <p:cBhvr additive="base">
                                        <p:cTn id="13" dur="2000" fill="hold"/>
                                        <p:tgtEl>
                                          <p:spTgt spid="225282"/>
                                        </p:tgtEl>
                                        <p:attrNameLst>
                                          <p:attrName>ppt_x</p:attrName>
                                        </p:attrNameLst>
                                      </p:cBhvr>
                                      <p:tavLst>
                                        <p:tav tm="0">
                                          <p:val>
                                            <p:strVal val="#ppt_x"/>
                                          </p:val>
                                        </p:tav>
                                        <p:tav tm="100000">
                                          <p:val>
                                            <p:strVal val="#ppt_x"/>
                                          </p:val>
                                        </p:tav>
                                      </p:tavLst>
                                    </p:anim>
                                    <p:anim calcmode="lin" valueType="num">
                                      <p:cBhvr additive="base">
                                        <p:cTn id="14" dur="2000" fill="hold"/>
                                        <p:tgtEl>
                                          <p:spTgt spid="22528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5283"/>
                                        </p:tgtEl>
                                        <p:attrNameLst>
                                          <p:attrName>style.visibility</p:attrName>
                                        </p:attrNameLst>
                                      </p:cBhvr>
                                      <p:to>
                                        <p:strVal val="visible"/>
                                      </p:to>
                                    </p:set>
                                    <p:anim calcmode="lin" valueType="num">
                                      <p:cBhvr additive="base">
                                        <p:cTn id="19" dur="2000" fill="hold"/>
                                        <p:tgtEl>
                                          <p:spTgt spid="225283"/>
                                        </p:tgtEl>
                                        <p:attrNameLst>
                                          <p:attrName>ppt_x</p:attrName>
                                        </p:attrNameLst>
                                      </p:cBhvr>
                                      <p:tavLst>
                                        <p:tav tm="0">
                                          <p:val>
                                            <p:strVal val="#ppt_x"/>
                                          </p:val>
                                        </p:tav>
                                        <p:tav tm="100000">
                                          <p:val>
                                            <p:strVal val="#ppt_x"/>
                                          </p:val>
                                        </p:tav>
                                      </p:tavLst>
                                    </p:anim>
                                    <p:anim calcmode="lin" valueType="num">
                                      <p:cBhvr additive="base">
                                        <p:cTn id="20" dur="2000" fill="hold"/>
                                        <p:tgtEl>
                                          <p:spTgt spid="2252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Пример промышленного биокластера</a:t>
            </a:r>
            <a:endParaRPr lang="en-US" dirty="0"/>
          </a:p>
        </p:txBody>
      </p:sp>
      <p:sp>
        <p:nvSpPr>
          <p:cNvPr id="3" name="Content Placeholder 2"/>
          <p:cNvSpPr>
            <a:spLocks noGrp="1"/>
          </p:cNvSpPr>
          <p:nvPr>
            <p:ph idx="1"/>
          </p:nvPr>
        </p:nvSpPr>
        <p:spPr/>
        <p:txBody>
          <a:bodyPr/>
          <a:lstStyle/>
          <a:p>
            <a:endParaRPr lang="en-US"/>
          </a:p>
        </p:txBody>
      </p:sp>
      <p:pic>
        <p:nvPicPr>
          <p:cNvPr id="226306" name="Picture 2"/>
          <p:cNvPicPr>
            <a:picLocks noChangeAspect="1" noChangeArrowheads="1"/>
          </p:cNvPicPr>
          <p:nvPr/>
        </p:nvPicPr>
        <p:blipFill>
          <a:blip r:embed="rId3" cstate="print"/>
          <a:srcRect/>
          <a:stretch>
            <a:fillRect/>
          </a:stretch>
        </p:blipFill>
        <p:spPr bwMode="auto">
          <a:xfrm>
            <a:off x="1219200" y="1118576"/>
            <a:ext cx="6172200" cy="55127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Пример биокластера: Блэйр, США</a:t>
            </a:r>
            <a:endParaRPr lang="en-US" dirty="0"/>
          </a:p>
        </p:txBody>
      </p:sp>
      <p:sp>
        <p:nvSpPr>
          <p:cNvPr id="3" name="Content Placeholder 2"/>
          <p:cNvSpPr>
            <a:spLocks noGrp="1"/>
          </p:cNvSpPr>
          <p:nvPr>
            <p:ph idx="1"/>
          </p:nvPr>
        </p:nvSpPr>
        <p:spPr/>
        <p:txBody>
          <a:bodyPr/>
          <a:lstStyle/>
          <a:p>
            <a:endParaRPr lang="en-US"/>
          </a:p>
        </p:txBody>
      </p:sp>
      <p:pic>
        <p:nvPicPr>
          <p:cNvPr id="227330" name="Picture 2" descr="C:\Events\2010-12 Graintek\natureworks-blair-plant.jpg"/>
          <p:cNvPicPr>
            <a:picLocks noChangeAspect="1" noChangeArrowheads="1"/>
          </p:cNvPicPr>
          <p:nvPr/>
        </p:nvPicPr>
        <p:blipFill>
          <a:blip r:embed="rId2" cstate="print"/>
          <a:srcRect/>
          <a:stretch>
            <a:fillRect/>
          </a:stretch>
        </p:blipFill>
        <p:spPr bwMode="auto">
          <a:xfrm>
            <a:off x="889000" y="1143000"/>
            <a:ext cx="7416800" cy="556260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Цифры</a:t>
            </a:r>
            <a:endParaRPr lang="en-US" dirty="0"/>
          </a:p>
        </p:txBody>
      </p:sp>
      <p:sp>
        <p:nvSpPr>
          <p:cNvPr id="3" name="Content Placeholder 2"/>
          <p:cNvSpPr>
            <a:spLocks noGrp="1"/>
          </p:cNvSpPr>
          <p:nvPr>
            <p:ph idx="1"/>
          </p:nvPr>
        </p:nvSpPr>
        <p:spPr/>
        <p:txBody>
          <a:bodyPr/>
          <a:lstStyle/>
          <a:p>
            <a:r>
              <a:rPr lang="ru-RU" sz="2000" dirty="0" smtClean="0"/>
              <a:t>240 гектар</a:t>
            </a:r>
          </a:p>
          <a:p>
            <a:r>
              <a:rPr lang="ru-RU" sz="2000" dirty="0" smtClean="0"/>
              <a:t>2.5 млн тонн кукурузы (США – 350 млн тонн, штат 35 млн тонн), 1500 фермеров</a:t>
            </a:r>
          </a:p>
          <a:p>
            <a:r>
              <a:rPr lang="en-US" sz="2000" dirty="0" smtClean="0"/>
              <a:t>257 000 </a:t>
            </a:r>
            <a:r>
              <a:rPr lang="ru-RU" sz="2000" dirty="0" smtClean="0"/>
              <a:t>тонн этанола</a:t>
            </a:r>
          </a:p>
          <a:p>
            <a:r>
              <a:rPr lang="ru-RU" sz="2000" dirty="0" smtClean="0"/>
              <a:t>140 000 тонн полимера полилактид</a:t>
            </a:r>
            <a:r>
              <a:rPr lang="en-US" sz="2000" dirty="0" smtClean="0"/>
              <a:t> (</a:t>
            </a:r>
            <a:r>
              <a:rPr lang="en-US" sz="2000" dirty="0" err="1" smtClean="0"/>
              <a:t>NatureWorks</a:t>
            </a:r>
            <a:r>
              <a:rPr lang="en-US" sz="2000" dirty="0" smtClean="0"/>
              <a:t>)</a:t>
            </a:r>
            <a:endParaRPr lang="ru-RU" sz="2000" dirty="0" smtClean="0"/>
          </a:p>
          <a:p>
            <a:r>
              <a:rPr lang="ru-RU" sz="2000" dirty="0" smtClean="0"/>
              <a:t>Лизин</a:t>
            </a:r>
            <a:r>
              <a:rPr lang="en-US" sz="2000" dirty="0" smtClean="0"/>
              <a:t> (Evonik)</a:t>
            </a:r>
          </a:p>
          <a:p>
            <a:r>
              <a:rPr lang="ru-RU" sz="2000" dirty="0" smtClean="0"/>
              <a:t>Пищевая молочная кислота (</a:t>
            </a:r>
            <a:r>
              <a:rPr lang="en-US" sz="2000" dirty="0" err="1" smtClean="0"/>
              <a:t>Purac</a:t>
            </a:r>
            <a:r>
              <a:rPr lang="en-US" sz="2000" dirty="0" smtClean="0"/>
              <a:t>)</a:t>
            </a:r>
            <a:endParaRPr lang="ru-RU" sz="2000" dirty="0" smtClean="0"/>
          </a:p>
          <a:p>
            <a:r>
              <a:rPr lang="ru-RU" sz="2000" dirty="0" smtClean="0"/>
              <a:t>Ферменты (</a:t>
            </a:r>
            <a:r>
              <a:rPr lang="en-US" sz="2000" dirty="0" smtClean="0"/>
              <a:t>Novozymes)</a:t>
            </a:r>
          </a:p>
          <a:p>
            <a:r>
              <a:rPr lang="ru-RU" sz="2000" dirty="0" smtClean="0"/>
              <a:t>Крахмал и сиропы</a:t>
            </a:r>
          </a:p>
          <a:p>
            <a:r>
              <a:rPr lang="ru-RU" sz="2000" dirty="0" smtClean="0"/>
              <a:t>Эритритол (безкалорийный подсластитель)</a:t>
            </a:r>
          </a:p>
          <a:p>
            <a:r>
              <a:rPr lang="ru-RU" sz="2000" dirty="0" smtClean="0"/>
              <a:t>Полиолы</a:t>
            </a:r>
          </a:p>
          <a:p>
            <a:r>
              <a:rPr lang="ru-RU" sz="2000" dirty="0" smtClean="0"/>
              <a:t>Кукурузное масло</a:t>
            </a:r>
          </a:p>
          <a:p>
            <a:r>
              <a:rPr lang="en-US" sz="2000" dirty="0" smtClean="0"/>
              <a:t>$</a:t>
            </a:r>
            <a:r>
              <a:rPr lang="ru-RU" sz="2000" dirty="0" smtClean="0"/>
              <a:t>1.2 млрд</a:t>
            </a:r>
            <a:r>
              <a:rPr lang="en-US" sz="2000" dirty="0" smtClean="0"/>
              <a:t> c 1993 </a:t>
            </a:r>
            <a:r>
              <a:rPr lang="ru-RU" sz="2000" dirty="0" smtClean="0"/>
              <a:t>года</a:t>
            </a:r>
          </a:p>
          <a:p>
            <a:endParaRPr lang="en-US"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Растояние до центра города – 2 км </a:t>
            </a:r>
            <a:endParaRPr lang="en-US" dirty="0"/>
          </a:p>
        </p:txBody>
      </p:sp>
      <p:sp>
        <p:nvSpPr>
          <p:cNvPr id="3" name="Content Placeholder 2"/>
          <p:cNvSpPr>
            <a:spLocks noGrp="1"/>
          </p:cNvSpPr>
          <p:nvPr>
            <p:ph idx="1"/>
          </p:nvPr>
        </p:nvSpPr>
        <p:spPr/>
        <p:txBody>
          <a:bodyPr/>
          <a:lstStyle/>
          <a:p>
            <a:endParaRPr lang="en-US"/>
          </a:p>
        </p:txBody>
      </p:sp>
      <p:pic>
        <p:nvPicPr>
          <p:cNvPr id="223234" name="Picture 2"/>
          <p:cNvPicPr>
            <a:picLocks noChangeAspect="1" noChangeArrowheads="1"/>
          </p:cNvPicPr>
          <p:nvPr/>
        </p:nvPicPr>
        <p:blipFill>
          <a:blip r:embed="rId2" cstate="print"/>
          <a:srcRect/>
          <a:stretch>
            <a:fillRect/>
          </a:stretch>
        </p:blipFill>
        <p:spPr bwMode="auto">
          <a:xfrm>
            <a:off x="0" y="1052623"/>
            <a:ext cx="9144000" cy="5805377"/>
          </a:xfrm>
          <a:prstGeom prst="rect">
            <a:avLst/>
          </a:prstGeom>
          <a:noFill/>
          <a:ln w="9525">
            <a:noFill/>
            <a:miter lim="800000"/>
            <a:headEnd/>
            <a:tailEnd/>
          </a:ln>
        </p:spPr>
      </p:pic>
      <p:sp>
        <p:nvSpPr>
          <p:cNvPr id="6" name="Rectangle 5"/>
          <p:cNvSpPr/>
          <p:nvPr/>
        </p:nvSpPr>
        <p:spPr bwMode="auto">
          <a:xfrm>
            <a:off x="5867400" y="3505200"/>
            <a:ext cx="1905000" cy="2057400"/>
          </a:xfrm>
          <a:prstGeom prst="rect">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
                <a:srgbClr val="86C836"/>
              </a:buClr>
              <a:buSzTx/>
              <a:buFont typeface="Wingdings" pitchFamily="2" charset="2"/>
              <a:buChar char="§"/>
              <a:tabLst/>
            </a:pPr>
            <a:endParaRPr kumimoji="0" lang="en-US" sz="1800" b="0" i="0" u="none" strike="noStrike" cap="none" normalizeH="0" baseline="0" smtClean="0">
              <a:ln>
                <a:noFill/>
              </a:ln>
              <a:solidFill>
                <a:srgbClr val="282D63"/>
              </a:solidFill>
              <a:effectLst/>
              <a:latin typeface="Trebuchet MS"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http://www.recipetips.com/images/glossary/b/beets_sugar.jpg"/>
          <p:cNvPicPr>
            <a:picLocks noChangeAspect="1" noChangeArrowheads="1"/>
          </p:cNvPicPr>
          <p:nvPr/>
        </p:nvPicPr>
        <p:blipFill>
          <a:blip r:embed="rId3" cstate="print"/>
          <a:srcRect/>
          <a:stretch>
            <a:fillRect/>
          </a:stretch>
        </p:blipFill>
        <p:spPr bwMode="auto">
          <a:xfrm>
            <a:off x="76200" y="1857374"/>
            <a:ext cx="2743200" cy="2028826"/>
          </a:xfrm>
          <a:prstGeom prst="rect">
            <a:avLst/>
          </a:prstGeom>
          <a:noFill/>
        </p:spPr>
      </p:pic>
      <p:pic>
        <p:nvPicPr>
          <p:cNvPr id="93192" name="Picture 8" descr="http://www.dicts.info/img/ud/potato2.jpg"/>
          <p:cNvPicPr>
            <a:picLocks noChangeAspect="1" noChangeArrowheads="1"/>
          </p:cNvPicPr>
          <p:nvPr/>
        </p:nvPicPr>
        <p:blipFill>
          <a:blip r:embed="rId4" cstate="print"/>
          <a:srcRect/>
          <a:stretch>
            <a:fillRect/>
          </a:stretch>
        </p:blipFill>
        <p:spPr bwMode="auto">
          <a:xfrm>
            <a:off x="6400800" y="2209800"/>
            <a:ext cx="2743200" cy="2743200"/>
          </a:xfrm>
          <a:prstGeom prst="rect">
            <a:avLst/>
          </a:prstGeom>
          <a:noFill/>
        </p:spPr>
      </p:pic>
      <p:pic>
        <p:nvPicPr>
          <p:cNvPr id="10" name="Picture 9" descr="wheat.jpg"/>
          <p:cNvPicPr>
            <a:picLocks noChangeAspect="1"/>
          </p:cNvPicPr>
          <p:nvPr/>
        </p:nvPicPr>
        <p:blipFill>
          <a:blip r:embed="rId5" cstate="print"/>
          <a:stretch>
            <a:fillRect/>
          </a:stretch>
        </p:blipFill>
        <p:spPr>
          <a:xfrm>
            <a:off x="76200" y="3810000"/>
            <a:ext cx="2948439" cy="2895600"/>
          </a:xfrm>
          <a:prstGeom prst="rect">
            <a:avLst/>
          </a:prstGeom>
        </p:spPr>
      </p:pic>
      <p:sp>
        <p:nvSpPr>
          <p:cNvPr id="83970" name="Rectangle 2"/>
          <p:cNvSpPr>
            <a:spLocks noGrp="1" noChangeArrowheads="1"/>
          </p:cNvSpPr>
          <p:nvPr>
            <p:ph type="title"/>
          </p:nvPr>
        </p:nvSpPr>
        <p:spPr/>
        <p:txBody>
          <a:bodyPr/>
          <a:lstStyle/>
          <a:p>
            <a:r>
              <a:rPr lang="ru-RU" dirty="0" smtClean="0"/>
              <a:t>Все начинается с глюкозы....</a:t>
            </a:r>
            <a:endParaRPr lang="da-DK" dirty="0" smtClean="0"/>
          </a:p>
        </p:txBody>
      </p:sp>
      <p:pic>
        <p:nvPicPr>
          <p:cNvPr id="83974" name="Picture 11" descr="http://www.reuserinc.com/images/1_4x3_4WoodChps.jpg"/>
          <p:cNvPicPr>
            <a:picLocks noChangeAspect="1" noChangeArrowheads="1"/>
          </p:cNvPicPr>
          <p:nvPr/>
        </p:nvPicPr>
        <p:blipFill>
          <a:blip r:embed="rId6" cstate="print"/>
          <a:srcRect/>
          <a:stretch>
            <a:fillRect/>
          </a:stretch>
        </p:blipFill>
        <p:spPr bwMode="auto">
          <a:xfrm>
            <a:off x="5943600" y="4495800"/>
            <a:ext cx="3200400" cy="2133600"/>
          </a:xfrm>
          <a:prstGeom prst="rect">
            <a:avLst/>
          </a:prstGeom>
          <a:noFill/>
          <a:ln w="9525">
            <a:noFill/>
            <a:miter lim="800000"/>
            <a:headEnd/>
            <a:tailEnd/>
          </a:ln>
        </p:spPr>
      </p:pic>
      <p:pic>
        <p:nvPicPr>
          <p:cNvPr id="93186" name="Picture 2" descr="File:D-glucose-chain-3D-balls.png"/>
          <p:cNvPicPr>
            <a:picLocks noChangeAspect="1" noChangeArrowheads="1"/>
          </p:cNvPicPr>
          <p:nvPr/>
        </p:nvPicPr>
        <p:blipFill>
          <a:blip r:embed="rId7" cstate="print"/>
          <a:srcRect/>
          <a:stretch>
            <a:fillRect/>
          </a:stretch>
        </p:blipFill>
        <p:spPr bwMode="auto">
          <a:xfrm>
            <a:off x="2667000" y="990600"/>
            <a:ext cx="4267200" cy="2368297"/>
          </a:xfrm>
          <a:prstGeom prst="rect">
            <a:avLst/>
          </a:prstGeom>
          <a:noFill/>
        </p:spPr>
      </p:pic>
      <p:pic>
        <p:nvPicPr>
          <p:cNvPr id="93188" name="Picture 4" descr="Сахар"/>
          <p:cNvPicPr>
            <a:picLocks noChangeAspect="1" noChangeArrowheads="1"/>
          </p:cNvPicPr>
          <p:nvPr/>
        </p:nvPicPr>
        <p:blipFill>
          <a:blip r:embed="rId8" cstate="print"/>
          <a:srcRect/>
          <a:stretch>
            <a:fillRect/>
          </a:stretch>
        </p:blipFill>
        <p:spPr bwMode="auto">
          <a:xfrm>
            <a:off x="3048000" y="4261103"/>
            <a:ext cx="3200400" cy="2368297"/>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Площадка </a:t>
            </a:r>
            <a:r>
              <a:rPr lang="en-US" dirty="0" smtClean="0"/>
              <a:t>2 x 2 </a:t>
            </a:r>
            <a:r>
              <a:rPr lang="ru-RU" dirty="0" smtClean="0"/>
              <a:t>км</a:t>
            </a:r>
            <a:endParaRPr lang="en-US" dirty="0"/>
          </a:p>
        </p:txBody>
      </p:sp>
      <p:pic>
        <p:nvPicPr>
          <p:cNvPr id="7" name="Content Placeholder 6" descr="blair 1.jpg"/>
          <p:cNvPicPr>
            <a:picLocks noGrp="1" noChangeAspect="1"/>
          </p:cNvPicPr>
          <p:nvPr>
            <p:ph idx="1"/>
          </p:nvPr>
        </p:nvPicPr>
        <p:blipFill>
          <a:blip r:embed="rId2" cstate="print"/>
          <a:stretch>
            <a:fillRect/>
          </a:stretch>
        </p:blipFill>
        <p:spPr>
          <a:xfrm>
            <a:off x="-1" y="990600"/>
            <a:ext cx="9152023" cy="5867401"/>
          </a:xfrm>
        </p:spPr>
      </p:pic>
      <p:sp>
        <p:nvSpPr>
          <p:cNvPr id="8" name="Rectangle 7"/>
          <p:cNvSpPr/>
          <p:nvPr/>
        </p:nvSpPr>
        <p:spPr bwMode="auto">
          <a:xfrm>
            <a:off x="3505200" y="1524000"/>
            <a:ext cx="4191000" cy="4495800"/>
          </a:xfrm>
          <a:prstGeom prst="rect">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
                <a:srgbClr val="86C836"/>
              </a:buClr>
              <a:buSzTx/>
              <a:buFont typeface="Wingdings" pitchFamily="2" charset="2"/>
              <a:buChar char="§"/>
              <a:tabLst/>
            </a:pPr>
            <a:endParaRPr kumimoji="0" lang="en-US" sz="1800" b="0" i="0" u="none" strike="noStrike" cap="none" normalizeH="0" baseline="0" smtClean="0">
              <a:ln>
                <a:noFill/>
              </a:ln>
              <a:solidFill>
                <a:srgbClr val="282D63"/>
              </a:solidFill>
              <a:effectLst/>
              <a:latin typeface="Trebuchet MS"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Леуна (</a:t>
            </a:r>
            <a:r>
              <a:rPr lang="en-US" dirty="0" err="1" smtClean="0"/>
              <a:t>Leuna</a:t>
            </a:r>
            <a:r>
              <a:rPr lang="en-US" dirty="0" smtClean="0"/>
              <a:t>) - </a:t>
            </a:r>
            <a:r>
              <a:rPr lang="ru-RU" dirty="0" smtClean="0"/>
              <a:t>Германия</a:t>
            </a:r>
            <a:endParaRPr lang="en-US" dirty="0"/>
          </a:p>
        </p:txBody>
      </p:sp>
      <p:pic>
        <p:nvPicPr>
          <p:cNvPr id="4" name="Content Placeholder 3" descr="leuna-panorama,property=bild,bereich=bio,sprache=en.jpg"/>
          <p:cNvPicPr>
            <a:picLocks noGrp="1" noChangeAspect="1"/>
          </p:cNvPicPr>
          <p:nvPr>
            <p:ph idx="1"/>
          </p:nvPr>
        </p:nvPicPr>
        <p:blipFill>
          <a:blip r:embed="rId2" cstate="print"/>
          <a:stretch>
            <a:fillRect/>
          </a:stretch>
        </p:blipFill>
        <p:spPr>
          <a:xfrm>
            <a:off x="609600" y="1018308"/>
            <a:ext cx="7924800" cy="5763492"/>
          </a:xfrm>
        </p:spPr>
      </p:pic>
      <p:sp>
        <p:nvSpPr>
          <p:cNvPr id="5" name="TextBox 4"/>
          <p:cNvSpPr txBox="1"/>
          <p:nvPr/>
        </p:nvSpPr>
        <p:spPr>
          <a:xfrm>
            <a:off x="685800" y="1447800"/>
            <a:ext cx="7315200" cy="4493538"/>
          </a:xfrm>
          <a:prstGeom prst="rect">
            <a:avLst/>
          </a:prstGeom>
          <a:noFill/>
        </p:spPr>
        <p:txBody>
          <a:bodyPr wrap="square" rtlCol="0">
            <a:spAutoFit/>
          </a:bodyPr>
          <a:lstStyle/>
          <a:p>
            <a:pPr marL="514350" indent="-514350" algn="l">
              <a:spcAft>
                <a:spcPts val="600"/>
              </a:spcAft>
              <a:buFont typeface="Arial" pitchFamily="34" charset="0"/>
              <a:buChar char="•"/>
            </a:pPr>
            <a:r>
              <a:rPr lang="ru-RU" sz="3200" dirty="0" smtClean="0">
                <a:latin typeface="+mn-lt"/>
              </a:rPr>
              <a:t>Находится недалеко от Лейпцига и Берлина</a:t>
            </a:r>
            <a:endParaRPr lang="en-US" sz="3200" dirty="0" smtClean="0">
              <a:latin typeface="+mn-lt"/>
            </a:endParaRPr>
          </a:p>
          <a:p>
            <a:pPr marL="514350" indent="-514350" algn="l">
              <a:spcAft>
                <a:spcPts val="600"/>
              </a:spcAft>
              <a:buFont typeface="Arial" pitchFamily="34" charset="0"/>
              <a:buChar char="•"/>
            </a:pPr>
            <a:r>
              <a:rPr lang="en-US" sz="3200" dirty="0" smtClean="0">
                <a:latin typeface="+mn-lt"/>
              </a:rPr>
              <a:t>90 </a:t>
            </a:r>
            <a:r>
              <a:rPr lang="ru-RU" sz="3200" dirty="0" smtClean="0">
                <a:latin typeface="+mn-lt"/>
              </a:rPr>
              <a:t>лет истории</a:t>
            </a:r>
          </a:p>
          <a:p>
            <a:pPr marL="514350" indent="-514350" algn="l">
              <a:spcAft>
                <a:spcPts val="600"/>
              </a:spcAft>
              <a:buFont typeface="Arial" pitchFamily="34" charset="0"/>
              <a:buChar char="•"/>
            </a:pPr>
            <a:r>
              <a:rPr lang="ru-RU" sz="3200" dirty="0" smtClean="0">
                <a:latin typeface="+mn-lt"/>
              </a:rPr>
              <a:t>13 кв км</a:t>
            </a:r>
          </a:p>
          <a:p>
            <a:pPr marL="514350" indent="-514350" algn="l">
              <a:spcAft>
                <a:spcPts val="600"/>
              </a:spcAft>
              <a:buFont typeface="Arial" pitchFamily="34" charset="0"/>
              <a:buChar char="•"/>
            </a:pPr>
            <a:r>
              <a:rPr lang="ru-RU" sz="3200" dirty="0" smtClean="0">
                <a:latin typeface="+mn-lt"/>
              </a:rPr>
              <a:t>100 компаний на площадке</a:t>
            </a:r>
          </a:p>
          <a:p>
            <a:pPr marL="514350" indent="-514350" algn="l">
              <a:spcAft>
                <a:spcPts val="600"/>
              </a:spcAft>
              <a:buFont typeface="Arial" pitchFamily="34" charset="0"/>
              <a:buChar char="•"/>
            </a:pPr>
            <a:r>
              <a:rPr lang="ru-RU" sz="3200" dirty="0" smtClean="0">
                <a:latin typeface="+mn-lt"/>
              </a:rPr>
              <a:t>Работает 9000 человек</a:t>
            </a:r>
            <a:endParaRPr lang="en-US" sz="3200" dirty="0" smtClean="0">
              <a:latin typeface="+mn-lt"/>
            </a:endParaRPr>
          </a:p>
          <a:p>
            <a:pPr marL="514350" indent="-514350" algn="l">
              <a:spcAft>
                <a:spcPts val="600"/>
              </a:spcAft>
              <a:buFont typeface="Arial" pitchFamily="34" charset="0"/>
              <a:buChar char="•"/>
            </a:pPr>
            <a:r>
              <a:rPr lang="ru-RU" sz="3200" dirty="0" smtClean="0">
                <a:latin typeface="+mn-lt"/>
              </a:rPr>
              <a:t>Годовой оборот </a:t>
            </a:r>
            <a:r>
              <a:rPr lang="en-US" sz="3200" dirty="0" smtClean="0">
                <a:latin typeface="+mn-lt"/>
              </a:rPr>
              <a:t>€ 7,5 </a:t>
            </a:r>
            <a:r>
              <a:rPr lang="ru-RU" sz="3200" dirty="0" smtClean="0">
                <a:latin typeface="+mn-lt"/>
              </a:rPr>
              <a:t>млрд </a:t>
            </a:r>
          </a:p>
          <a:p>
            <a:pPr marL="514350" indent="-514350" algn="l">
              <a:spcAft>
                <a:spcPts val="600"/>
              </a:spcAft>
              <a:buFont typeface="Arial" pitchFamily="34" charset="0"/>
              <a:buChar char="•"/>
            </a:pPr>
            <a:r>
              <a:rPr lang="en-US" sz="3200" dirty="0" smtClean="0">
                <a:latin typeface="+mn-lt"/>
              </a:rPr>
              <a:t>12 </a:t>
            </a:r>
            <a:r>
              <a:rPr lang="ru-RU" sz="3200" dirty="0" smtClean="0">
                <a:latin typeface="+mn-lt"/>
              </a:rPr>
              <a:t>млн тонн продуктов</a:t>
            </a:r>
            <a:endParaRPr lang="en-US" sz="36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Пример: Леуна - Германия</a:t>
            </a:r>
            <a:endParaRPr lang="en-US" dirty="0"/>
          </a:p>
        </p:txBody>
      </p:sp>
      <p:sp>
        <p:nvSpPr>
          <p:cNvPr id="3" name="Content Placeholder 2"/>
          <p:cNvSpPr>
            <a:spLocks noGrp="1"/>
          </p:cNvSpPr>
          <p:nvPr>
            <p:ph idx="1"/>
          </p:nvPr>
        </p:nvSpPr>
        <p:spPr/>
        <p:txBody>
          <a:bodyPr/>
          <a:lstStyle/>
          <a:p>
            <a:endParaRPr lang="en-US"/>
          </a:p>
        </p:txBody>
      </p:sp>
      <p:pic>
        <p:nvPicPr>
          <p:cNvPr id="35842" name="Picture 2"/>
          <p:cNvPicPr>
            <a:picLocks noChangeAspect="1" noChangeArrowheads="1"/>
          </p:cNvPicPr>
          <p:nvPr/>
        </p:nvPicPr>
        <p:blipFill>
          <a:blip r:embed="rId2" cstate="print"/>
          <a:srcRect/>
          <a:stretch>
            <a:fillRect/>
          </a:stretch>
        </p:blipFill>
        <p:spPr bwMode="auto">
          <a:xfrm>
            <a:off x="304800" y="1066800"/>
            <a:ext cx="8382000" cy="56562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0" y="122238"/>
            <a:ext cx="6934200" cy="563562"/>
          </a:xfrm>
          <a:prstGeom prst="rect">
            <a:avLst/>
          </a:prstGeom>
          <a:noFill/>
          <a:ln w="9525">
            <a:noFill/>
            <a:round/>
            <a:headEnd/>
            <a:tailEnd/>
          </a:ln>
        </p:spPr>
        <p:txBody>
          <a:bodyPr wrap="none" anchor="ctr"/>
          <a:lstStyle/>
          <a:p>
            <a:endParaRPr lang="en-US"/>
          </a:p>
        </p:txBody>
      </p:sp>
      <p:sp>
        <p:nvSpPr>
          <p:cNvPr id="71683" name="Text Box 2"/>
          <p:cNvSpPr txBox="1">
            <a:spLocks noChangeArrowheads="1"/>
          </p:cNvSpPr>
          <p:nvPr/>
        </p:nvSpPr>
        <p:spPr bwMode="auto">
          <a:xfrm>
            <a:off x="457200" y="1600200"/>
            <a:ext cx="8229600" cy="4525963"/>
          </a:xfrm>
          <a:prstGeom prst="rect">
            <a:avLst/>
          </a:prstGeom>
          <a:noFill/>
          <a:ln w="9525">
            <a:noFill/>
            <a:round/>
            <a:headEnd/>
            <a:tailEnd/>
          </a:ln>
        </p:spPr>
        <p:txBody>
          <a:bodyPr wrap="none" anchor="ctr"/>
          <a:lstStyle/>
          <a:p>
            <a:endParaRPr lang="en-US"/>
          </a:p>
        </p:txBody>
      </p:sp>
      <p:sp>
        <p:nvSpPr>
          <p:cNvPr id="71684" name="Text Box 3"/>
          <p:cNvSpPr txBox="1">
            <a:spLocks noChangeArrowheads="1"/>
          </p:cNvSpPr>
          <p:nvPr/>
        </p:nvSpPr>
        <p:spPr bwMode="auto">
          <a:xfrm>
            <a:off x="6985000" y="6492875"/>
            <a:ext cx="2133600" cy="365125"/>
          </a:xfrm>
          <a:prstGeom prst="rect">
            <a:avLst/>
          </a:prstGeom>
          <a:noFill/>
          <a:ln w="9525">
            <a:noFill/>
            <a:round/>
            <a:headEnd/>
            <a:tailEnd/>
          </a:ln>
        </p:spPr>
        <p:txBody>
          <a:bodyPr lIns="90000" tIns="46800" rIns="90000" bIns="46800" anchor="ctr"/>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0E49947B-E859-4510-861C-387FB68BD62E}" type="slidenum">
              <a:rPr lang="ru-RU" sz="1200">
                <a:solidFill>
                  <a:srgbClr val="898989"/>
                </a:solidFill>
                <a:latin typeface="Calibri" pitchFamily="34" charset="0"/>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53</a:t>
            </a:fld>
            <a:endParaRPr lang="ru-RU" sz="1200">
              <a:solidFill>
                <a:srgbClr val="898989"/>
              </a:solidFill>
              <a:latin typeface="Calibri" pitchFamily="34" charset="0"/>
            </a:endParaRPr>
          </a:p>
        </p:txBody>
      </p:sp>
      <p:sp>
        <p:nvSpPr>
          <p:cNvPr id="71685" name="Text Box 4"/>
          <p:cNvSpPr txBox="1">
            <a:spLocks noChangeArrowheads="1"/>
          </p:cNvSpPr>
          <p:nvPr/>
        </p:nvSpPr>
        <p:spPr bwMode="auto">
          <a:xfrm>
            <a:off x="0" y="720725"/>
            <a:ext cx="9144000" cy="5759450"/>
          </a:xfrm>
          <a:prstGeom prst="rect">
            <a:avLst/>
          </a:prstGeom>
          <a:noFill/>
          <a:ln w="9525">
            <a:noFill/>
            <a:round/>
            <a:headEnd/>
            <a:tailEnd/>
          </a:ln>
        </p:spPr>
        <p:txBody>
          <a:bodyPr wrap="none" anchor="ctr"/>
          <a:lstStyle/>
          <a:p>
            <a:endParaRPr lang="en-US"/>
          </a:p>
        </p:txBody>
      </p:sp>
      <p:sp>
        <p:nvSpPr>
          <p:cNvPr id="71686" name="Text Box 5"/>
          <p:cNvSpPr txBox="1">
            <a:spLocks noChangeArrowheads="1"/>
          </p:cNvSpPr>
          <p:nvPr/>
        </p:nvSpPr>
        <p:spPr bwMode="auto">
          <a:xfrm>
            <a:off x="163513" y="0"/>
            <a:ext cx="7227887" cy="577850"/>
          </a:xfrm>
          <a:prstGeom prst="rect">
            <a:avLst/>
          </a:prstGeom>
          <a:noFill/>
          <a:ln w="9525">
            <a:noFill/>
            <a:round/>
            <a:headEnd/>
            <a:tailEnd/>
          </a:ln>
        </p:spPr>
        <p:txBody>
          <a:bodyPr lIns="90000" tIns="45000" rIns="90000" bIns="45000"/>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b="1">
                <a:solidFill>
                  <a:srgbClr val="336699"/>
                </a:solidFill>
                <a:ea typeface="Lucida Sans Unicode" pitchFamily="34" charset="0"/>
                <a:cs typeface="Lucida Sans Unicode" pitchFamily="34" charset="0"/>
              </a:rPr>
              <a:t>ГосНИИгенетика – разработка промышленных биотехнологий</a:t>
            </a:r>
          </a:p>
        </p:txBody>
      </p:sp>
      <p:pic>
        <p:nvPicPr>
          <p:cNvPr id="71687" name="Picture 6"/>
          <p:cNvPicPr>
            <a:picLocks noChangeAspect="1" noChangeArrowheads="1"/>
          </p:cNvPicPr>
          <p:nvPr/>
        </p:nvPicPr>
        <p:blipFill>
          <a:blip r:embed="rId3" cstate="print"/>
          <a:srcRect/>
          <a:stretch>
            <a:fillRect/>
          </a:stretch>
        </p:blipFill>
        <p:spPr bwMode="auto">
          <a:xfrm>
            <a:off x="4106863" y="4632325"/>
            <a:ext cx="4872037" cy="1308100"/>
          </a:xfrm>
          <a:prstGeom prst="rect">
            <a:avLst/>
          </a:prstGeom>
          <a:noFill/>
          <a:ln w="9525">
            <a:noFill/>
            <a:round/>
            <a:headEnd/>
            <a:tailEnd/>
          </a:ln>
        </p:spPr>
      </p:pic>
      <p:pic>
        <p:nvPicPr>
          <p:cNvPr id="71688" name="Picture 7"/>
          <p:cNvPicPr>
            <a:picLocks noChangeAspect="1" noChangeArrowheads="1"/>
          </p:cNvPicPr>
          <p:nvPr/>
        </p:nvPicPr>
        <p:blipFill>
          <a:blip r:embed="rId4" cstate="print"/>
          <a:srcRect/>
          <a:stretch>
            <a:fillRect/>
          </a:stretch>
        </p:blipFill>
        <p:spPr bwMode="auto">
          <a:xfrm>
            <a:off x="5867400" y="3895725"/>
            <a:ext cx="2895600" cy="981075"/>
          </a:xfrm>
          <a:prstGeom prst="rect">
            <a:avLst/>
          </a:prstGeom>
          <a:noFill/>
          <a:ln w="9525">
            <a:noFill/>
            <a:round/>
            <a:headEnd/>
            <a:tailEnd/>
          </a:ln>
        </p:spPr>
      </p:pic>
      <p:pic>
        <p:nvPicPr>
          <p:cNvPr id="71689" name="Picture 8"/>
          <p:cNvPicPr>
            <a:picLocks noChangeAspect="1" noChangeArrowheads="1"/>
          </p:cNvPicPr>
          <p:nvPr/>
        </p:nvPicPr>
        <p:blipFill>
          <a:blip r:embed="rId5" cstate="print"/>
          <a:srcRect/>
          <a:stretch>
            <a:fillRect/>
          </a:stretch>
        </p:blipFill>
        <p:spPr bwMode="auto">
          <a:xfrm>
            <a:off x="6602413" y="1828800"/>
            <a:ext cx="2389187" cy="617538"/>
          </a:xfrm>
          <a:prstGeom prst="rect">
            <a:avLst/>
          </a:prstGeom>
          <a:noFill/>
          <a:ln w="9525">
            <a:noFill/>
            <a:round/>
            <a:headEnd/>
            <a:tailEnd/>
          </a:ln>
        </p:spPr>
      </p:pic>
      <p:pic>
        <p:nvPicPr>
          <p:cNvPr id="71690" name="Picture 9"/>
          <p:cNvPicPr>
            <a:picLocks noChangeAspect="1" noChangeArrowheads="1"/>
          </p:cNvPicPr>
          <p:nvPr/>
        </p:nvPicPr>
        <p:blipFill>
          <a:blip r:embed="rId6" cstate="print"/>
          <a:srcRect/>
          <a:stretch>
            <a:fillRect/>
          </a:stretch>
        </p:blipFill>
        <p:spPr bwMode="auto">
          <a:xfrm>
            <a:off x="309563" y="5040313"/>
            <a:ext cx="2209800" cy="311150"/>
          </a:xfrm>
          <a:prstGeom prst="rect">
            <a:avLst/>
          </a:prstGeom>
          <a:noFill/>
          <a:ln w="9525">
            <a:noFill/>
            <a:round/>
            <a:headEnd/>
            <a:tailEnd/>
          </a:ln>
        </p:spPr>
      </p:pic>
      <p:pic>
        <p:nvPicPr>
          <p:cNvPr id="71691" name="Picture 10"/>
          <p:cNvPicPr>
            <a:picLocks noChangeAspect="1" noChangeArrowheads="1"/>
          </p:cNvPicPr>
          <p:nvPr/>
        </p:nvPicPr>
        <p:blipFill>
          <a:blip r:embed="rId7" cstate="print"/>
          <a:srcRect/>
          <a:stretch>
            <a:fillRect/>
          </a:stretch>
        </p:blipFill>
        <p:spPr bwMode="auto">
          <a:xfrm>
            <a:off x="3408363" y="3032125"/>
            <a:ext cx="1905000" cy="1619250"/>
          </a:xfrm>
          <a:prstGeom prst="rect">
            <a:avLst/>
          </a:prstGeom>
          <a:noFill/>
          <a:ln w="9525">
            <a:noFill/>
            <a:round/>
            <a:headEnd/>
            <a:tailEnd/>
          </a:ln>
        </p:spPr>
      </p:pic>
      <p:pic>
        <p:nvPicPr>
          <p:cNvPr id="71692" name="Picture 11"/>
          <p:cNvPicPr>
            <a:picLocks noChangeAspect="1" noChangeArrowheads="1"/>
          </p:cNvPicPr>
          <p:nvPr/>
        </p:nvPicPr>
        <p:blipFill>
          <a:blip r:embed="rId8" cstate="print"/>
          <a:srcRect/>
          <a:stretch>
            <a:fillRect/>
          </a:stretch>
        </p:blipFill>
        <p:spPr bwMode="auto">
          <a:xfrm>
            <a:off x="2417763" y="2071688"/>
            <a:ext cx="3754437" cy="627062"/>
          </a:xfrm>
          <a:prstGeom prst="rect">
            <a:avLst/>
          </a:prstGeom>
          <a:noFill/>
          <a:ln w="9525">
            <a:noFill/>
            <a:round/>
            <a:headEnd/>
            <a:tailEnd/>
          </a:ln>
        </p:spPr>
      </p:pic>
      <p:pic>
        <p:nvPicPr>
          <p:cNvPr id="71693" name="Picture 12"/>
          <p:cNvPicPr>
            <a:picLocks noChangeAspect="1" noChangeArrowheads="1"/>
          </p:cNvPicPr>
          <p:nvPr/>
        </p:nvPicPr>
        <p:blipFill>
          <a:blip r:embed="rId9" cstate="print"/>
          <a:srcRect/>
          <a:stretch>
            <a:fillRect/>
          </a:stretch>
        </p:blipFill>
        <p:spPr bwMode="auto">
          <a:xfrm>
            <a:off x="228600" y="2143125"/>
            <a:ext cx="1828800" cy="600075"/>
          </a:xfrm>
          <a:prstGeom prst="rect">
            <a:avLst/>
          </a:prstGeom>
          <a:noFill/>
          <a:ln w="9525">
            <a:noFill/>
            <a:round/>
            <a:headEnd/>
            <a:tailEnd/>
          </a:ln>
        </p:spPr>
      </p:pic>
      <p:pic>
        <p:nvPicPr>
          <p:cNvPr id="71694" name="Picture 13"/>
          <p:cNvPicPr>
            <a:picLocks noChangeAspect="1" noChangeArrowheads="1"/>
          </p:cNvPicPr>
          <p:nvPr/>
        </p:nvPicPr>
        <p:blipFill>
          <a:blip r:embed="rId10" cstate="print"/>
          <a:srcRect/>
          <a:stretch>
            <a:fillRect/>
          </a:stretch>
        </p:blipFill>
        <p:spPr bwMode="auto">
          <a:xfrm>
            <a:off x="179388" y="3600450"/>
            <a:ext cx="2590800" cy="1117600"/>
          </a:xfrm>
          <a:prstGeom prst="rect">
            <a:avLst/>
          </a:prstGeom>
          <a:noFill/>
          <a:ln w="9525">
            <a:noFill/>
            <a:round/>
            <a:headEnd/>
            <a:tailEnd/>
          </a:ln>
        </p:spPr>
      </p:pic>
      <p:sp>
        <p:nvSpPr>
          <p:cNvPr id="71695" name="Text Box 14"/>
          <p:cNvSpPr txBox="1">
            <a:spLocks noChangeArrowheads="1"/>
          </p:cNvSpPr>
          <p:nvPr/>
        </p:nvSpPr>
        <p:spPr bwMode="auto">
          <a:xfrm>
            <a:off x="0" y="5759450"/>
            <a:ext cx="9004300" cy="1079500"/>
          </a:xfrm>
          <a:prstGeom prst="rect">
            <a:avLst/>
          </a:prstGeom>
          <a:noFill/>
          <a:ln w="9525">
            <a:noFill/>
            <a:round/>
            <a:headEnd/>
            <a:tailEnd/>
          </a:ln>
        </p:spPr>
        <p:txBody>
          <a:bodyPr lIns="90000" tIns="45000" rIns="90000" bIns="45000"/>
          <a:lstStyle/>
          <a:p>
            <a:pPr>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pPr>
            <a:r>
              <a:rPr lang="ru-RU" sz="1600">
                <a:solidFill>
                  <a:srgbClr val="000000"/>
                </a:solidFill>
              </a:rPr>
              <a:t>Ajinomoto, Asahi Kasei, Degussa (Evonik), British Sugar, Monsanto, Europolimeri, Novozymes, Zambon Group, NASA, BRI NRC (Canada), Sinopharm (China),JSC «Biosynthes» (Penza, Russia), Ministry of Science and Education (Russia), Russian Academy of Science, Bioprocess 																group (Russia)</a:t>
            </a:r>
          </a:p>
          <a:p>
            <a:pPr>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pPr>
            <a:endParaRPr lang="ru-RU" sz="1600">
              <a:solidFill>
                <a:srgbClr val="000000"/>
              </a:solidFill>
            </a:endParaRPr>
          </a:p>
        </p:txBody>
      </p:sp>
      <p:pic>
        <p:nvPicPr>
          <p:cNvPr id="71696" name="Picture 15"/>
          <p:cNvPicPr>
            <a:picLocks noChangeAspect="1" noChangeArrowheads="1"/>
          </p:cNvPicPr>
          <p:nvPr/>
        </p:nvPicPr>
        <p:blipFill>
          <a:blip r:embed="rId11" cstate="print"/>
          <a:srcRect/>
          <a:stretch>
            <a:fillRect/>
          </a:stretch>
        </p:blipFill>
        <p:spPr bwMode="auto">
          <a:xfrm>
            <a:off x="3240088" y="1079500"/>
            <a:ext cx="3060700" cy="539750"/>
          </a:xfrm>
          <a:prstGeom prst="rect">
            <a:avLst/>
          </a:prstGeom>
          <a:noFill/>
          <a:ln w="9525">
            <a:noFill/>
            <a:round/>
            <a:headEnd/>
            <a:tailEnd/>
          </a:ln>
        </p:spPr>
      </p:pic>
      <p:pic>
        <p:nvPicPr>
          <p:cNvPr id="71697" name="Picture 16"/>
          <p:cNvPicPr>
            <a:picLocks noChangeAspect="1" noChangeArrowheads="1"/>
          </p:cNvPicPr>
          <p:nvPr/>
        </p:nvPicPr>
        <p:blipFill>
          <a:blip r:embed="rId12" cstate="print"/>
          <a:srcRect/>
          <a:stretch>
            <a:fillRect/>
          </a:stretch>
        </p:blipFill>
        <p:spPr bwMode="auto">
          <a:xfrm>
            <a:off x="6248400" y="3116263"/>
            <a:ext cx="2543175" cy="693737"/>
          </a:xfrm>
          <a:prstGeom prst="rect">
            <a:avLst/>
          </a:prstGeom>
          <a:noFill/>
          <a:ln w="9525">
            <a:noFill/>
            <a:round/>
            <a:headEnd/>
            <a:tailEnd/>
          </a:ln>
        </p:spPr>
      </p:pic>
      <p:pic>
        <p:nvPicPr>
          <p:cNvPr id="71698" name="Picture 17"/>
          <p:cNvPicPr>
            <a:picLocks noChangeAspect="1" noChangeArrowheads="1"/>
          </p:cNvPicPr>
          <p:nvPr/>
        </p:nvPicPr>
        <p:blipFill>
          <a:blip r:embed="rId13" cstate="print"/>
          <a:srcRect/>
          <a:stretch>
            <a:fillRect/>
          </a:stretch>
        </p:blipFill>
        <p:spPr bwMode="auto">
          <a:xfrm>
            <a:off x="179388" y="2981325"/>
            <a:ext cx="1981200" cy="676275"/>
          </a:xfrm>
          <a:prstGeom prst="rect">
            <a:avLst/>
          </a:prstGeom>
          <a:noFill/>
          <a:ln w="9525">
            <a:noFill/>
            <a:round/>
            <a:headEnd/>
            <a:tailEnd/>
          </a:ln>
        </p:spPr>
      </p:pic>
      <p:pic>
        <p:nvPicPr>
          <p:cNvPr id="71699" name="Picture 18"/>
          <p:cNvPicPr>
            <a:picLocks noChangeAspect="1" noChangeArrowheads="1"/>
          </p:cNvPicPr>
          <p:nvPr/>
        </p:nvPicPr>
        <p:blipFill>
          <a:blip r:embed="rId14" cstate="print"/>
          <a:srcRect/>
          <a:stretch>
            <a:fillRect/>
          </a:stretch>
        </p:blipFill>
        <p:spPr bwMode="auto">
          <a:xfrm>
            <a:off x="304800" y="1157288"/>
            <a:ext cx="1260475" cy="900112"/>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0" y="1214438"/>
            <a:ext cx="9144000" cy="5643562"/>
          </a:xfrm>
          <a:prstGeom prst="rect">
            <a:avLst/>
          </a:prstGeom>
          <a:solidFill>
            <a:schemeClr val="tx1">
              <a:lumMod val="50000"/>
              <a:lumOff val="50000"/>
              <a:alpha val="34000"/>
            </a:schemeClr>
          </a:solidFill>
          <a:ln>
            <a:noFill/>
            <a:headEnd/>
            <a:tailEnd/>
          </a:ln>
        </p:spPr>
        <p:style>
          <a:lnRef idx="2">
            <a:schemeClr val="accent3"/>
          </a:lnRef>
          <a:fillRef idx="1">
            <a:schemeClr val="lt1"/>
          </a:fillRef>
          <a:effectRef idx="0">
            <a:schemeClr val="accent3"/>
          </a:effectRef>
          <a:fontRef idx="minor">
            <a:schemeClr val="dk1"/>
          </a:fontRef>
        </p:style>
        <p:txBody>
          <a:bodyPr anchor="ctr"/>
          <a:lstStyle/>
          <a:p>
            <a:pPr fontAlgn="auto">
              <a:spcBef>
                <a:spcPts val="0"/>
              </a:spcBef>
              <a:spcAft>
                <a:spcPts val="0"/>
              </a:spcAft>
              <a:defRPr/>
            </a:pPr>
            <a:endParaRPr lang="en-US" sz="3200" b="1" dirty="0">
              <a:solidFill>
                <a:schemeClr val="bg1"/>
              </a:solidFill>
            </a:endParaRPr>
          </a:p>
          <a:p>
            <a:pPr fontAlgn="auto">
              <a:spcBef>
                <a:spcPts val="0"/>
              </a:spcBef>
              <a:spcAft>
                <a:spcPts val="0"/>
              </a:spcAft>
              <a:defRPr/>
            </a:pPr>
            <a:endParaRPr lang="en-US" sz="3200" b="1" dirty="0">
              <a:solidFill>
                <a:schemeClr val="bg1"/>
              </a:solidFill>
            </a:endParaRPr>
          </a:p>
          <a:p>
            <a:pPr fontAlgn="auto">
              <a:spcBef>
                <a:spcPts val="0"/>
              </a:spcBef>
              <a:spcAft>
                <a:spcPts val="0"/>
              </a:spcAft>
              <a:defRPr/>
            </a:pPr>
            <a:endParaRPr lang="en-US" sz="3200" b="1" dirty="0">
              <a:solidFill>
                <a:schemeClr val="bg1"/>
              </a:solidFill>
            </a:endParaRPr>
          </a:p>
        </p:txBody>
      </p:sp>
      <p:sp>
        <p:nvSpPr>
          <p:cNvPr id="7" name="Rectangle 2"/>
          <p:cNvSpPr txBox="1">
            <a:spLocks noChangeArrowheads="1"/>
          </p:cNvSpPr>
          <p:nvPr/>
        </p:nvSpPr>
        <p:spPr bwMode="auto">
          <a:xfrm>
            <a:off x="0" y="1214438"/>
            <a:ext cx="9144000" cy="5643562"/>
          </a:xfrm>
          <a:prstGeom prst="rect">
            <a:avLst/>
          </a:prstGeom>
          <a:solidFill>
            <a:srgbClr val="1C1C1C">
              <a:alpha val="55000"/>
            </a:srgbClr>
          </a:solidFill>
          <a:ln>
            <a:noFill/>
            <a:headEnd/>
            <a:tailEnd/>
          </a:ln>
        </p:spPr>
        <p:style>
          <a:lnRef idx="2">
            <a:schemeClr val="accent3"/>
          </a:lnRef>
          <a:fillRef idx="1">
            <a:schemeClr val="lt1"/>
          </a:fillRef>
          <a:effectRef idx="0">
            <a:schemeClr val="accent3"/>
          </a:effectRef>
          <a:fontRef idx="minor">
            <a:schemeClr val="dk1"/>
          </a:fontRef>
        </p:style>
        <p:txBody>
          <a:bodyPr anchor="ctr"/>
          <a:lstStyle/>
          <a:p>
            <a:pPr fontAlgn="auto">
              <a:spcBef>
                <a:spcPts val="0"/>
              </a:spcBef>
              <a:spcAft>
                <a:spcPts val="0"/>
              </a:spcAft>
              <a:defRPr/>
            </a:pPr>
            <a:endParaRPr lang="en-US" sz="3200" b="1" dirty="0">
              <a:solidFill>
                <a:schemeClr val="bg1"/>
              </a:solidFill>
            </a:endParaRPr>
          </a:p>
          <a:p>
            <a:pPr fontAlgn="auto">
              <a:spcBef>
                <a:spcPts val="0"/>
              </a:spcBef>
              <a:spcAft>
                <a:spcPts val="0"/>
              </a:spcAft>
              <a:defRPr/>
            </a:pPr>
            <a:endParaRPr lang="en-US" sz="3200" b="1" dirty="0">
              <a:solidFill>
                <a:schemeClr val="bg1"/>
              </a:solidFill>
            </a:endParaRPr>
          </a:p>
          <a:p>
            <a:pPr fontAlgn="auto">
              <a:spcBef>
                <a:spcPts val="0"/>
              </a:spcBef>
              <a:spcAft>
                <a:spcPts val="0"/>
              </a:spcAft>
              <a:defRPr/>
            </a:pPr>
            <a:endParaRPr lang="en-US" sz="3200" b="1" dirty="0">
              <a:solidFill>
                <a:schemeClr val="bg1"/>
              </a:solidFill>
            </a:endParaRPr>
          </a:p>
        </p:txBody>
      </p:sp>
      <p:sp>
        <p:nvSpPr>
          <p:cNvPr id="10" name="Скругленный прямоугольник 33"/>
          <p:cNvSpPr>
            <a:spLocks noChangeArrowheads="1"/>
          </p:cNvSpPr>
          <p:nvPr/>
        </p:nvSpPr>
        <p:spPr bwMode="auto">
          <a:xfrm>
            <a:off x="47625" y="1219200"/>
            <a:ext cx="8715375" cy="714375"/>
          </a:xfrm>
          <a:prstGeom prst="roundRect">
            <a:avLst>
              <a:gd name="adj" fmla="val 0"/>
            </a:avLst>
          </a:prstGeom>
          <a:noFill/>
          <a:ln w="12700">
            <a:noFill/>
            <a:prstDash val="sysDash"/>
            <a:headEnd/>
            <a:tailEnd/>
          </a:ln>
          <a:effectLst/>
        </p:spPr>
        <p:style>
          <a:lnRef idx="1">
            <a:schemeClr val="accent2"/>
          </a:lnRef>
          <a:fillRef idx="3">
            <a:schemeClr val="accent2"/>
          </a:fillRef>
          <a:effectRef idx="2">
            <a:schemeClr val="accent2"/>
          </a:effectRef>
          <a:fontRef idx="minor">
            <a:schemeClr val="lt1"/>
          </a:fontRef>
        </p:style>
        <p:txBody>
          <a:bodyPr anchor="ctr"/>
          <a:lstStyle/>
          <a:p>
            <a:pPr lvl="1" fontAlgn="auto">
              <a:spcBef>
                <a:spcPts val="0"/>
              </a:spcBef>
              <a:spcAft>
                <a:spcPts val="0"/>
              </a:spcAft>
              <a:defRPr/>
            </a:pPr>
            <a:r>
              <a:rPr lang="ru-RU" sz="2400" b="1" dirty="0">
                <a:solidFill>
                  <a:schemeClr val="bg1"/>
                </a:solidFill>
              </a:rPr>
              <a:t>КОМПЛЕКС ПЕРЕРАБАТЫВАЮЩИХ ПРЕДПРИЯТИЙ</a:t>
            </a:r>
          </a:p>
        </p:txBody>
      </p:sp>
      <p:pic>
        <p:nvPicPr>
          <p:cNvPr id="34821" name="Picture 2" descr="C:\Users\Public\Изображение в Прикумье.jpg"/>
          <p:cNvPicPr>
            <a:picLocks noChangeAspect="1" noChangeArrowheads="1"/>
          </p:cNvPicPr>
          <p:nvPr/>
        </p:nvPicPr>
        <p:blipFill>
          <a:blip r:embed="rId3" cstate="print"/>
          <a:srcRect l="8888" t="3705" r="12593"/>
          <a:stretch>
            <a:fillRect/>
          </a:stretch>
        </p:blipFill>
        <p:spPr bwMode="auto">
          <a:xfrm>
            <a:off x="214313" y="1981200"/>
            <a:ext cx="8737600" cy="4286250"/>
          </a:xfrm>
          <a:prstGeom prst="rect">
            <a:avLst/>
          </a:prstGeom>
          <a:noFill/>
          <a:ln w="9525">
            <a:noFill/>
            <a:miter lim="800000"/>
            <a:headEnd/>
            <a:tailEnd/>
          </a:ln>
        </p:spPr>
      </p:pic>
      <p:sp>
        <p:nvSpPr>
          <p:cNvPr id="11" name="Title 2"/>
          <p:cNvSpPr txBox="1">
            <a:spLocks/>
          </p:cNvSpPr>
          <p:nvPr/>
        </p:nvSpPr>
        <p:spPr bwMode="auto">
          <a:xfrm>
            <a:off x="228600" y="228600"/>
            <a:ext cx="7162800" cy="609600"/>
          </a:xfrm>
          <a:prstGeom prst="rect">
            <a:avLst/>
          </a:prstGeom>
          <a:noFill/>
          <a:ln w="9525">
            <a:noFill/>
            <a:miter lim="800000"/>
            <a:headEnd/>
            <a:tailEnd/>
          </a:ln>
        </p:spPr>
        <p:txBody>
          <a:bodyPr anchor="ctr"/>
          <a:lstStyle/>
          <a:p>
            <a:pPr algn="l" eaLnBrk="0" hangingPunct="0">
              <a:defRPr/>
            </a:pPr>
            <a:endParaRPr lang="en-US" b="1" kern="0" dirty="0">
              <a:latin typeface="+mj-lt"/>
              <a:ea typeface="+mj-ea"/>
              <a:cs typeface="+mj-cs"/>
            </a:endParaRPr>
          </a:p>
        </p:txBody>
      </p:sp>
      <p:sp>
        <p:nvSpPr>
          <p:cNvPr id="8" name="Title 7"/>
          <p:cNvSpPr>
            <a:spLocks noGrp="1"/>
          </p:cNvSpPr>
          <p:nvPr>
            <p:ph type="title"/>
          </p:nvPr>
        </p:nvSpPr>
        <p:spPr>
          <a:xfrm>
            <a:off x="228600" y="228600"/>
            <a:ext cx="7086600" cy="609600"/>
          </a:xfrm>
        </p:spPr>
        <p:txBody>
          <a:bodyPr/>
          <a:lstStyle/>
          <a:p>
            <a:r>
              <a:rPr lang="ru-RU" dirty="0" smtClean="0"/>
              <a:t>Проект «Русбиотех» - Волгодонск</a:t>
            </a:r>
            <a:r>
              <a:rPr lang="en-US" dirty="0" smtClean="0"/>
              <a:t/>
            </a:r>
            <a:br>
              <a:rPr lang="en-US" dirty="0" smtClean="0"/>
            </a:br>
            <a:endParaRPr lang="en-US" dirty="0"/>
          </a:p>
        </p:txBody>
      </p:sp>
      <p:pic>
        <p:nvPicPr>
          <p:cNvPr id="12" name="Picture 11" descr="rapt.jpg"/>
          <p:cNvPicPr>
            <a:picLocks noChangeAspect="1"/>
          </p:cNvPicPr>
          <p:nvPr/>
        </p:nvPicPr>
        <p:blipFill>
          <a:blip r:embed="rId4"/>
          <a:stretch>
            <a:fillRect/>
          </a:stretch>
        </p:blipFill>
        <p:spPr>
          <a:xfrm>
            <a:off x="2666999" y="5791200"/>
            <a:ext cx="3265714" cy="1066800"/>
          </a:xfrm>
          <a:prstGeom prst="rect">
            <a:avLst/>
          </a:prstGeom>
        </p:spPr>
      </p:pic>
      <p:pic>
        <p:nvPicPr>
          <p:cNvPr id="13" name="Picture 12" descr="evonik_192.jpg"/>
          <p:cNvPicPr>
            <a:picLocks noChangeAspect="1"/>
          </p:cNvPicPr>
          <p:nvPr/>
        </p:nvPicPr>
        <p:blipFill>
          <a:blip r:embed="rId5"/>
          <a:stretch>
            <a:fillRect/>
          </a:stretch>
        </p:blipFill>
        <p:spPr>
          <a:xfrm>
            <a:off x="6158578" y="5783629"/>
            <a:ext cx="2985422" cy="1074371"/>
          </a:xfrm>
          <a:prstGeom prst="rect">
            <a:avLst/>
          </a:prstGeom>
        </p:spPr>
      </p:pic>
    </p:spTree>
  </p:cSld>
  <p:clrMapOvr>
    <a:masterClrMapping/>
  </p:clrMapOvr>
  <p:transition advTm="1500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ChangeArrowheads="1"/>
          </p:cNvSpPr>
          <p:nvPr/>
        </p:nvSpPr>
        <p:spPr bwMode="auto">
          <a:xfrm>
            <a:off x="228600" y="228600"/>
            <a:ext cx="7346950" cy="609600"/>
          </a:xfrm>
          <a:prstGeom prst="rect">
            <a:avLst/>
          </a:prstGeom>
          <a:noFill/>
          <a:ln w="9525">
            <a:noFill/>
            <a:miter lim="800000"/>
            <a:headEnd/>
            <a:tailEnd/>
          </a:ln>
        </p:spPr>
        <p:txBody>
          <a:bodyPr/>
          <a:lstStyle/>
          <a:p>
            <a:pPr algn="l">
              <a:defRPr/>
            </a:pPr>
            <a:r>
              <a:rPr lang="ru-RU" b="1" dirty="0" smtClean="0">
                <a:latin typeface="+mj-lt"/>
              </a:rPr>
              <a:t>Биозавод: Приволжский Федеральный округ</a:t>
            </a:r>
            <a:endParaRPr lang="en-US" b="1" dirty="0">
              <a:latin typeface="+mj-lt"/>
            </a:endParaRPr>
          </a:p>
        </p:txBody>
      </p:sp>
      <p:pic>
        <p:nvPicPr>
          <p:cNvPr id="75779" name="Picture 4"/>
          <p:cNvPicPr>
            <a:picLocks noChangeAspect="1" noChangeArrowheads="1"/>
          </p:cNvPicPr>
          <p:nvPr/>
        </p:nvPicPr>
        <p:blipFill>
          <a:blip r:embed="rId2" cstate="print"/>
          <a:srcRect/>
          <a:stretch>
            <a:fillRect/>
          </a:stretch>
        </p:blipFill>
        <p:spPr bwMode="auto">
          <a:xfrm>
            <a:off x="0" y="1514475"/>
            <a:ext cx="9051925" cy="5114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3" descr="delen_rf.jpg"/>
          <p:cNvPicPr>
            <a:picLocks noChangeAspect="1"/>
          </p:cNvPicPr>
          <p:nvPr/>
        </p:nvPicPr>
        <p:blipFill>
          <a:blip r:embed="rId2" cstate="print"/>
          <a:srcRect/>
          <a:stretch>
            <a:fillRect/>
          </a:stretch>
        </p:blipFill>
        <p:spPr bwMode="auto">
          <a:xfrm>
            <a:off x="228600" y="1001713"/>
            <a:ext cx="8458200" cy="5856287"/>
          </a:xfrm>
          <a:prstGeom prst="rect">
            <a:avLst/>
          </a:prstGeom>
          <a:noFill/>
          <a:ln w="9525">
            <a:noFill/>
            <a:miter lim="800000"/>
            <a:headEnd/>
            <a:tailEnd/>
          </a:ln>
        </p:spPr>
      </p:pic>
      <p:sp>
        <p:nvSpPr>
          <p:cNvPr id="76803" name="Title 2"/>
          <p:cNvSpPr>
            <a:spLocks noGrp="1"/>
          </p:cNvSpPr>
          <p:nvPr>
            <p:ph type="title"/>
          </p:nvPr>
        </p:nvSpPr>
        <p:spPr/>
        <p:txBody>
          <a:bodyPr/>
          <a:lstStyle/>
          <a:p>
            <a:r>
              <a:rPr lang="ru-RU" sz="2400" smtClean="0"/>
              <a:t>Карта глубокой переработки зерна</a:t>
            </a:r>
            <a:endParaRPr lang="en-US" sz="2400" smtClean="0"/>
          </a:p>
        </p:txBody>
      </p:sp>
      <p:pic>
        <p:nvPicPr>
          <p:cNvPr id="76804" name="Picture 3" descr="C:\Users\Alex\AppData\Local\Microsoft\Windows\Temporary Internet Files\Content.IE5\PMH3H2II\MCj02900830000[1].wmf"/>
          <p:cNvPicPr>
            <a:picLocks noChangeAspect="1" noChangeArrowheads="1"/>
          </p:cNvPicPr>
          <p:nvPr/>
        </p:nvPicPr>
        <p:blipFill>
          <a:blip r:embed="rId3" cstate="print"/>
          <a:srcRect/>
          <a:stretch>
            <a:fillRect/>
          </a:stretch>
        </p:blipFill>
        <p:spPr bwMode="auto">
          <a:xfrm>
            <a:off x="1066800" y="3810000"/>
            <a:ext cx="555625" cy="563563"/>
          </a:xfrm>
          <a:prstGeom prst="rect">
            <a:avLst/>
          </a:prstGeom>
          <a:noFill/>
          <a:ln w="9525">
            <a:noFill/>
            <a:miter lim="800000"/>
            <a:headEnd/>
            <a:tailEnd/>
          </a:ln>
        </p:spPr>
      </p:pic>
      <p:pic>
        <p:nvPicPr>
          <p:cNvPr id="76805" name="Picture 3" descr="C:\Users\Alex\AppData\Local\Microsoft\Windows\Temporary Internet Files\Content.IE5\PMH3H2II\MCj02900830000[1].wmf"/>
          <p:cNvPicPr>
            <a:picLocks noChangeAspect="1" noChangeArrowheads="1"/>
          </p:cNvPicPr>
          <p:nvPr/>
        </p:nvPicPr>
        <p:blipFill>
          <a:blip r:embed="rId3" cstate="print"/>
          <a:srcRect/>
          <a:stretch>
            <a:fillRect/>
          </a:stretch>
        </p:blipFill>
        <p:spPr bwMode="auto">
          <a:xfrm>
            <a:off x="7391400" y="4343400"/>
            <a:ext cx="555625" cy="563563"/>
          </a:xfrm>
          <a:prstGeom prst="rect">
            <a:avLst/>
          </a:prstGeom>
          <a:noFill/>
          <a:ln w="9525">
            <a:noFill/>
            <a:miter lim="800000"/>
            <a:headEnd/>
            <a:tailEnd/>
          </a:ln>
        </p:spPr>
      </p:pic>
      <p:pic>
        <p:nvPicPr>
          <p:cNvPr id="76806" name="Picture 3" descr="C:\Users\Alex\AppData\Local\Microsoft\Windows\Temporary Internet Files\Content.IE5\PMH3H2II\MCj02900830000[1].wmf"/>
          <p:cNvPicPr>
            <a:picLocks noChangeAspect="1" noChangeArrowheads="1"/>
          </p:cNvPicPr>
          <p:nvPr/>
        </p:nvPicPr>
        <p:blipFill>
          <a:blip r:embed="rId3" cstate="print"/>
          <a:srcRect/>
          <a:stretch>
            <a:fillRect/>
          </a:stretch>
        </p:blipFill>
        <p:spPr bwMode="auto">
          <a:xfrm>
            <a:off x="914400" y="4572000"/>
            <a:ext cx="555625" cy="563563"/>
          </a:xfrm>
          <a:prstGeom prst="rect">
            <a:avLst/>
          </a:prstGeom>
          <a:noFill/>
          <a:ln w="9525">
            <a:noFill/>
            <a:miter lim="800000"/>
            <a:headEnd/>
            <a:tailEnd/>
          </a:ln>
        </p:spPr>
      </p:pic>
      <p:pic>
        <p:nvPicPr>
          <p:cNvPr id="76807" name="Picture 3" descr="C:\Users\Alex\AppData\Local\Microsoft\Windows\Temporary Internet Files\Content.IE5\PMH3H2II\MCj02900830000[1].wmf"/>
          <p:cNvPicPr>
            <a:picLocks noChangeAspect="1" noChangeArrowheads="1"/>
          </p:cNvPicPr>
          <p:nvPr/>
        </p:nvPicPr>
        <p:blipFill>
          <a:blip r:embed="rId3" cstate="print"/>
          <a:srcRect/>
          <a:stretch>
            <a:fillRect/>
          </a:stretch>
        </p:blipFill>
        <p:spPr bwMode="auto">
          <a:xfrm>
            <a:off x="4114800" y="4572000"/>
            <a:ext cx="555625" cy="563563"/>
          </a:xfrm>
          <a:prstGeom prst="rect">
            <a:avLst/>
          </a:prstGeom>
          <a:noFill/>
          <a:ln w="9525">
            <a:noFill/>
            <a:miter lim="800000"/>
            <a:headEnd/>
            <a:tailEnd/>
          </a:ln>
        </p:spPr>
      </p:pic>
      <p:pic>
        <p:nvPicPr>
          <p:cNvPr id="76808" name="Picture 3" descr="C:\Users\Alex\AppData\Local\Microsoft\Windows\Temporary Internet Files\Content.IE5\PMH3H2II\MCj02900830000[1].wmf"/>
          <p:cNvPicPr>
            <a:picLocks noChangeAspect="1" noChangeArrowheads="1"/>
          </p:cNvPicPr>
          <p:nvPr/>
        </p:nvPicPr>
        <p:blipFill>
          <a:blip r:embed="rId3" cstate="print"/>
          <a:srcRect/>
          <a:stretch>
            <a:fillRect/>
          </a:stretch>
        </p:blipFill>
        <p:spPr bwMode="auto">
          <a:xfrm>
            <a:off x="1752600" y="3962400"/>
            <a:ext cx="555625" cy="563563"/>
          </a:xfrm>
          <a:prstGeom prst="rect">
            <a:avLst/>
          </a:prstGeom>
          <a:noFill/>
          <a:ln w="9525">
            <a:noFill/>
            <a:miter lim="800000"/>
            <a:headEnd/>
            <a:tailEnd/>
          </a:ln>
        </p:spPr>
      </p:pic>
      <p:pic>
        <p:nvPicPr>
          <p:cNvPr id="76809" name="Picture 3" descr="C:\Users\Alex\AppData\Local\Microsoft\Windows\Temporary Internet Files\Content.IE5\PMH3H2II\MCj02900830000[1].wmf"/>
          <p:cNvPicPr>
            <a:picLocks noChangeAspect="1" noChangeArrowheads="1"/>
          </p:cNvPicPr>
          <p:nvPr/>
        </p:nvPicPr>
        <p:blipFill>
          <a:blip r:embed="rId3" cstate="print"/>
          <a:srcRect/>
          <a:stretch>
            <a:fillRect/>
          </a:stretch>
        </p:blipFill>
        <p:spPr bwMode="auto">
          <a:xfrm>
            <a:off x="3962400" y="5105400"/>
            <a:ext cx="555625" cy="563563"/>
          </a:xfrm>
          <a:prstGeom prst="rect">
            <a:avLst/>
          </a:prstGeom>
          <a:noFill/>
          <a:ln w="9525">
            <a:noFill/>
            <a:miter lim="800000"/>
            <a:headEnd/>
            <a:tailEnd/>
          </a:ln>
        </p:spPr>
      </p:pic>
      <p:pic>
        <p:nvPicPr>
          <p:cNvPr id="76810" name="Picture 3" descr="C:\Users\Alex\AppData\Local\Microsoft\Windows\Temporary Internet Files\Content.IE5\PMH3H2II\MCj02900830000[1].wmf"/>
          <p:cNvPicPr>
            <a:picLocks noChangeAspect="1" noChangeArrowheads="1"/>
          </p:cNvPicPr>
          <p:nvPr/>
        </p:nvPicPr>
        <p:blipFill>
          <a:blip r:embed="rId3" cstate="print"/>
          <a:srcRect/>
          <a:stretch>
            <a:fillRect/>
          </a:stretch>
        </p:blipFill>
        <p:spPr bwMode="auto">
          <a:xfrm>
            <a:off x="1295400" y="4343400"/>
            <a:ext cx="555625" cy="563563"/>
          </a:xfrm>
          <a:prstGeom prst="rect">
            <a:avLst/>
          </a:prstGeom>
          <a:noFill/>
          <a:ln w="9525">
            <a:noFill/>
            <a:miter lim="800000"/>
            <a:headEnd/>
            <a:tailEnd/>
          </a:ln>
        </p:spPr>
      </p:pic>
      <p:pic>
        <p:nvPicPr>
          <p:cNvPr id="76811" name="Picture 3" descr="C:\Users\Alex\AppData\Local\Microsoft\Windows\Temporary Internet Files\Content.IE5\PMH3H2II\MCj02900830000[1].wmf"/>
          <p:cNvPicPr>
            <a:picLocks noChangeAspect="1" noChangeArrowheads="1"/>
          </p:cNvPicPr>
          <p:nvPr/>
        </p:nvPicPr>
        <p:blipFill>
          <a:blip r:embed="rId3" cstate="print"/>
          <a:srcRect/>
          <a:stretch>
            <a:fillRect/>
          </a:stretch>
        </p:blipFill>
        <p:spPr bwMode="auto">
          <a:xfrm>
            <a:off x="3505200" y="4495800"/>
            <a:ext cx="555625" cy="563563"/>
          </a:xfrm>
          <a:prstGeom prst="rect">
            <a:avLst/>
          </a:prstGeom>
          <a:noFill/>
          <a:ln w="9525">
            <a:noFill/>
            <a:miter lim="800000"/>
            <a:headEnd/>
            <a:tailEnd/>
          </a:ln>
        </p:spPr>
      </p:pic>
      <p:pic>
        <p:nvPicPr>
          <p:cNvPr id="76812" name="Picture 3" descr="C:\Users\Alex\AppData\Local\Microsoft\Windows\Temporary Internet Files\Content.IE5\PMH3H2II\MCj02900830000[1].wmf"/>
          <p:cNvPicPr>
            <a:picLocks noChangeAspect="1" noChangeArrowheads="1"/>
          </p:cNvPicPr>
          <p:nvPr/>
        </p:nvPicPr>
        <p:blipFill>
          <a:blip r:embed="rId3" cstate="print"/>
          <a:srcRect/>
          <a:stretch>
            <a:fillRect/>
          </a:stretch>
        </p:blipFill>
        <p:spPr bwMode="auto">
          <a:xfrm>
            <a:off x="2057400" y="4343400"/>
            <a:ext cx="555625" cy="563563"/>
          </a:xfrm>
          <a:prstGeom prst="rect">
            <a:avLst/>
          </a:prstGeom>
          <a:noFill/>
          <a:ln w="9525">
            <a:noFill/>
            <a:miter lim="800000"/>
            <a:headEnd/>
            <a:tailEnd/>
          </a:ln>
        </p:spPr>
      </p:pic>
      <p:sp>
        <p:nvSpPr>
          <p:cNvPr id="16" name="Title 2"/>
          <p:cNvSpPr txBox="1">
            <a:spLocks/>
          </p:cNvSpPr>
          <p:nvPr/>
        </p:nvSpPr>
        <p:spPr bwMode="auto">
          <a:xfrm>
            <a:off x="685800" y="1143000"/>
            <a:ext cx="4343400" cy="609600"/>
          </a:xfrm>
          <a:prstGeom prst="rect">
            <a:avLst/>
          </a:prstGeom>
          <a:noFill/>
          <a:ln w="9525">
            <a:noFill/>
            <a:miter lim="800000"/>
            <a:headEnd/>
            <a:tailEnd/>
          </a:ln>
        </p:spPr>
        <p:txBody>
          <a:bodyPr/>
          <a:lstStyle/>
          <a:p>
            <a:pPr algn="l" eaLnBrk="0" hangingPunct="0">
              <a:defRPr/>
            </a:pPr>
            <a:r>
              <a:rPr lang="ru-RU" sz="2400" b="1" kern="0" dirty="0">
                <a:solidFill>
                  <a:srgbClr val="FF0000"/>
                </a:solidFill>
                <a:latin typeface="+mj-lt"/>
                <a:ea typeface="+mj-ea"/>
                <a:cs typeface="+mj-cs"/>
              </a:rPr>
              <a:t>Необходимо 8-10 заводов по 1 млн тонн зерна</a:t>
            </a:r>
            <a:endParaRPr lang="en-US" sz="2400" b="1" kern="0" dirty="0">
              <a:solidFill>
                <a:srgbClr val="FF0000"/>
              </a:solidFill>
              <a:latin typeface="+mj-lt"/>
              <a:ea typeface="+mj-ea"/>
              <a:cs typeface="+mj-cs"/>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ru-RU" dirty="0" smtClean="0"/>
              <a:t>Для Вас: экономика переработки зерна</a:t>
            </a:r>
            <a:endParaRPr lang="en-US" dirty="0" smtClean="0"/>
          </a:p>
        </p:txBody>
      </p:sp>
      <p:pic>
        <p:nvPicPr>
          <p:cNvPr id="123907" name="Picture 3"/>
          <p:cNvPicPr>
            <a:picLocks noChangeAspect="1" noChangeArrowheads="1"/>
          </p:cNvPicPr>
          <p:nvPr/>
        </p:nvPicPr>
        <p:blipFill>
          <a:blip r:embed="rId3"/>
          <a:srcRect/>
          <a:stretch>
            <a:fillRect/>
          </a:stretch>
        </p:blipFill>
        <p:spPr bwMode="auto">
          <a:xfrm>
            <a:off x="914400" y="1563537"/>
            <a:ext cx="7239000" cy="48372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2"/>
          <p:cNvSpPr>
            <a:spLocks noChangeArrowheads="1"/>
          </p:cNvSpPr>
          <p:nvPr/>
        </p:nvSpPr>
        <p:spPr bwMode="gray">
          <a:xfrm>
            <a:off x="381000" y="1447800"/>
            <a:ext cx="8534400" cy="886397"/>
          </a:xfrm>
          <a:prstGeom prst="rect">
            <a:avLst/>
          </a:prstGeom>
          <a:noFill/>
          <a:ln w="9525">
            <a:noFill/>
            <a:miter lim="800000"/>
            <a:headEnd/>
            <a:tailEnd/>
          </a:ln>
          <a:effectLst/>
        </p:spPr>
        <p:txBody>
          <a:bodyPr lIns="0" tIns="0" rIns="0" bIns="0">
            <a:spAutoFit/>
          </a:bodyPr>
          <a:lstStyle/>
          <a:p>
            <a:pPr marL="742950" lvl="1" indent="-285750">
              <a:lnSpc>
                <a:spcPct val="80000"/>
              </a:lnSpc>
              <a:spcAft>
                <a:spcPct val="15000"/>
              </a:spcAft>
              <a:buFont typeface="Wingdings" pitchFamily="2" charset="2"/>
              <a:buNone/>
            </a:pPr>
            <a:r>
              <a:rPr lang="ru-RU" sz="3600" b="1" dirty="0">
                <a:solidFill>
                  <a:schemeClr val="hlink"/>
                </a:solidFill>
                <a:latin typeface="+mn-lt"/>
              </a:rPr>
              <a:t>Каменный век закончился не потому, что закончились камни!</a:t>
            </a:r>
            <a:endParaRPr lang="en-US" sz="3600" b="1" dirty="0">
              <a:solidFill>
                <a:schemeClr val="hlink"/>
              </a:solidFill>
              <a:latin typeface="+mn-lt"/>
            </a:endParaRPr>
          </a:p>
        </p:txBody>
      </p:sp>
      <p:sp>
        <p:nvSpPr>
          <p:cNvPr id="577540" name="Rectangle 4"/>
          <p:cNvSpPr>
            <a:spLocks noChangeArrowheads="1"/>
          </p:cNvSpPr>
          <p:nvPr/>
        </p:nvSpPr>
        <p:spPr bwMode="auto">
          <a:xfrm>
            <a:off x="781050" y="228600"/>
            <a:ext cx="4017963" cy="519113"/>
          </a:xfrm>
          <a:prstGeom prst="rect">
            <a:avLst/>
          </a:prstGeom>
          <a:noFill/>
          <a:ln w="9525">
            <a:noFill/>
            <a:miter lim="800000"/>
            <a:headEnd/>
            <a:tailEnd/>
          </a:ln>
          <a:effectLst/>
        </p:spPr>
        <p:txBody>
          <a:bodyPr wrap="none">
            <a:spAutoFit/>
          </a:bodyPr>
          <a:lstStyle/>
          <a:p>
            <a:pPr>
              <a:buFont typeface="Wingdings" pitchFamily="2" charset="2"/>
              <a:buNone/>
            </a:pPr>
            <a:r>
              <a:rPr lang="ru-RU" sz="2800" b="1"/>
              <a:t>Эволюция технологий</a:t>
            </a:r>
            <a:endParaRPr lang="en-US" sz="2800" b="1"/>
          </a:p>
        </p:txBody>
      </p:sp>
      <p:pic>
        <p:nvPicPr>
          <p:cNvPr id="577541" name="Picture 5" descr="evolution1"/>
          <p:cNvPicPr>
            <a:picLocks noChangeAspect="1" noChangeArrowheads="1"/>
          </p:cNvPicPr>
          <p:nvPr/>
        </p:nvPicPr>
        <p:blipFill>
          <a:blip r:embed="rId3" cstate="print"/>
          <a:srcRect/>
          <a:stretch>
            <a:fillRect/>
          </a:stretch>
        </p:blipFill>
        <p:spPr bwMode="auto">
          <a:xfrm>
            <a:off x="1295400" y="3346450"/>
            <a:ext cx="7118350" cy="3359150"/>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53071" name="Picture 15"/>
          <p:cNvPicPr>
            <a:picLocks noChangeAspect="1" noChangeArrowheads="1"/>
          </p:cNvPicPr>
          <p:nvPr/>
        </p:nvPicPr>
        <p:blipFill>
          <a:blip r:embed="rId3" cstate="print"/>
          <a:srcRect/>
          <a:stretch>
            <a:fillRect/>
          </a:stretch>
        </p:blipFill>
        <p:spPr bwMode="auto">
          <a:xfrm>
            <a:off x="469900" y="2065338"/>
            <a:ext cx="4102100" cy="3959225"/>
          </a:xfrm>
          <a:prstGeom prst="rect">
            <a:avLst/>
          </a:prstGeom>
          <a:noFill/>
          <a:ln w="47625">
            <a:noFill/>
            <a:miter lim="800000"/>
            <a:headEnd/>
            <a:tailEnd/>
          </a:ln>
        </p:spPr>
      </p:pic>
      <p:sp>
        <p:nvSpPr>
          <p:cNvPr id="43011" name="Slide Number Placeholder 3"/>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CB03622E-E659-460E-B519-F835F2607012}" type="slidenum">
              <a:rPr lang="en-US" sz="1400"/>
              <a:pPr algn="r"/>
              <a:t>59</a:t>
            </a:fld>
            <a:endParaRPr lang="en-US" sz="1400"/>
          </a:p>
        </p:txBody>
      </p:sp>
      <p:sp>
        <p:nvSpPr>
          <p:cNvPr id="4653060" name="Rectangle 4"/>
          <p:cNvSpPr>
            <a:spLocks noChangeArrowheads="1"/>
          </p:cNvSpPr>
          <p:nvPr/>
        </p:nvSpPr>
        <p:spPr bwMode="auto">
          <a:xfrm>
            <a:off x="538163" y="1333500"/>
            <a:ext cx="3949700" cy="855663"/>
          </a:xfrm>
          <a:prstGeom prst="rect">
            <a:avLst/>
          </a:prstGeom>
          <a:noFill/>
          <a:ln w="9525">
            <a:noFill/>
            <a:miter lim="800000"/>
            <a:headEnd/>
            <a:tailEnd/>
          </a:ln>
        </p:spPr>
        <p:txBody>
          <a:bodyPr/>
          <a:lstStyle/>
          <a:p>
            <a:pPr marL="342900" indent="-342900">
              <a:spcBef>
                <a:spcPct val="20000"/>
              </a:spcBef>
            </a:pPr>
            <a:r>
              <a:rPr lang="en-US" sz="3200"/>
              <a:t>~1980</a:t>
            </a:r>
          </a:p>
          <a:p>
            <a:pPr marL="342900" indent="-342900">
              <a:spcBef>
                <a:spcPct val="20000"/>
              </a:spcBef>
              <a:buFont typeface="Verdana" pitchFamily="34" charset="0"/>
              <a:buChar char="›"/>
            </a:pPr>
            <a:endParaRPr lang="en-US" sz="3200"/>
          </a:p>
        </p:txBody>
      </p:sp>
      <p:sp>
        <p:nvSpPr>
          <p:cNvPr id="4653070" name="Rectangle 14"/>
          <p:cNvSpPr>
            <a:spLocks noChangeArrowheads="1"/>
          </p:cNvSpPr>
          <p:nvPr/>
        </p:nvSpPr>
        <p:spPr bwMode="auto">
          <a:xfrm>
            <a:off x="4813300" y="1308100"/>
            <a:ext cx="3949700" cy="855663"/>
          </a:xfrm>
          <a:prstGeom prst="rect">
            <a:avLst/>
          </a:prstGeom>
          <a:noFill/>
          <a:ln w="9525">
            <a:noFill/>
            <a:miter lim="800000"/>
            <a:headEnd/>
            <a:tailEnd/>
          </a:ln>
        </p:spPr>
        <p:txBody>
          <a:bodyPr/>
          <a:lstStyle/>
          <a:p>
            <a:pPr marL="342900" indent="-342900">
              <a:spcBef>
                <a:spcPct val="20000"/>
              </a:spcBef>
              <a:defRPr/>
            </a:pPr>
            <a:r>
              <a:rPr lang="ru-RU" sz="3200" dirty="0">
                <a:solidFill>
                  <a:schemeClr val="accent2">
                    <a:lumMod val="75000"/>
                  </a:schemeClr>
                </a:solidFill>
              </a:rPr>
              <a:t>Сегодня</a:t>
            </a:r>
            <a:r>
              <a:rPr lang="en-US" sz="3200" dirty="0">
                <a:solidFill>
                  <a:schemeClr val="accent2">
                    <a:lumMod val="75000"/>
                  </a:schemeClr>
                </a:solidFill>
              </a:rPr>
              <a:t> </a:t>
            </a:r>
          </a:p>
          <a:p>
            <a:pPr marL="342900" indent="-342900">
              <a:spcBef>
                <a:spcPct val="20000"/>
              </a:spcBef>
              <a:buFont typeface="Verdana" pitchFamily="34" charset="0"/>
              <a:buChar char="›"/>
              <a:defRPr/>
            </a:pPr>
            <a:endParaRPr lang="en-US" sz="3200" dirty="0">
              <a:solidFill>
                <a:schemeClr val="accent2">
                  <a:lumMod val="75000"/>
                </a:schemeClr>
              </a:solidFill>
            </a:endParaRPr>
          </a:p>
        </p:txBody>
      </p:sp>
      <p:pic>
        <p:nvPicPr>
          <p:cNvPr id="4653074" name="Picture 18"/>
          <p:cNvPicPr>
            <a:picLocks noChangeAspect="1" noChangeArrowheads="1"/>
          </p:cNvPicPr>
          <p:nvPr/>
        </p:nvPicPr>
        <p:blipFill>
          <a:blip r:embed="rId4" cstate="print"/>
          <a:srcRect/>
          <a:stretch>
            <a:fillRect/>
          </a:stretch>
        </p:blipFill>
        <p:spPr bwMode="auto">
          <a:xfrm>
            <a:off x="3657600" y="4953000"/>
            <a:ext cx="409575" cy="1181100"/>
          </a:xfrm>
          <a:prstGeom prst="rect">
            <a:avLst/>
          </a:prstGeom>
          <a:noFill/>
          <a:ln w="9525">
            <a:noFill/>
            <a:miter lim="800000"/>
            <a:headEnd/>
            <a:tailEnd/>
          </a:ln>
        </p:spPr>
      </p:pic>
      <p:pic>
        <p:nvPicPr>
          <p:cNvPr id="4653075" name="Picture 19"/>
          <p:cNvPicPr>
            <a:picLocks noChangeAspect="1" noChangeArrowheads="1"/>
          </p:cNvPicPr>
          <p:nvPr/>
        </p:nvPicPr>
        <p:blipFill>
          <a:blip r:embed="rId5" cstate="print"/>
          <a:srcRect/>
          <a:stretch>
            <a:fillRect/>
          </a:stretch>
        </p:blipFill>
        <p:spPr bwMode="auto">
          <a:xfrm>
            <a:off x="5967413" y="2228850"/>
            <a:ext cx="1533525" cy="4011613"/>
          </a:xfrm>
          <a:prstGeom prst="rect">
            <a:avLst/>
          </a:prstGeom>
          <a:noFill/>
          <a:ln w="9525">
            <a:noFill/>
            <a:miter lim="800000"/>
            <a:headEnd/>
            <a:tailEnd/>
          </a:ln>
        </p:spPr>
      </p:pic>
      <p:sp>
        <p:nvSpPr>
          <p:cNvPr id="10" name="Title 4"/>
          <p:cNvSpPr txBox="1">
            <a:spLocks/>
          </p:cNvSpPr>
          <p:nvPr/>
        </p:nvSpPr>
        <p:spPr>
          <a:xfrm>
            <a:off x="609600" y="228600"/>
            <a:ext cx="7162800" cy="609600"/>
          </a:xfrm>
          <a:prstGeom prst="rect">
            <a:avLst/>
          </a:prstGeom>
        </p:spPr>
        <p:txBody>
          <a:bodyPr/>
          <a:lstStyle/>
          <a:p>
            <a:pPr algn="l" eaLnBrk="0" hangingPunct="0">
              <a:defRPr/>
            </a:pPr>
            <a:r>
              <a:rPr lang="ru-RU" b="1" kern="0" dirty="0">
                <a:latin typeface="+mj-lt"/>
                <a:ea typeface="+mj-ea"/>
                <a:cs typeface="+mj-cs"/>
              </a:rPr>
              <a:t>Невозможное – возможно!</a:t>
            </a:r>
            <a:endParaRPr lang="en-US" b="1" kern="0" dirty="0">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530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5307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5307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5307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5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3060" grpId="0"/>
      <p:bldP spid="4653070"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5794" name="AutoShape 2"/>
          <p:cNvSpPr>
            <a:spLocks noChangeArrowheads="1"/>
          </p:cNvSpPr>
          <p:nvPr/>
        </p:nvSpPr>
        <p:spPr bwMode="auto">
          <a:xfrm>
            <a:off x="6553200" y="2667000"/>
            <a:ext cx="1066800" cy="1219200"/>
          </a:xfrm>
          <a:prstGeom prst="star24">
            <a:avLst>
              <a:gd name="adj" fmla="val 37500"/>
            </a:avLst>
          </a:prstGeom>
          <a:solidFill>
            <a:schemeClr val="accent1"/>
          </a:solidFill>
          <a:ln w="28575">
            <a:solidFill>
              <a:srgbClr val="0099CC"/>
            </a:solidFill>
            <a:miter lim="800000"/>
            <a:headEnd type="none" w="sm" len="sm"/>
            <a:tailEnd type="none" w="sm" len="sm"/>
          </a:ln>
        </p:spPr>
        <p:txBody>
          <a:bodyPr wrap="none" anchor="ctr"/>
          <a:lstStyle/>
          <a:p>
            <a:pPr>
              <a:spcBef>
                <a:spcPct val="20000"/>
              </a:spcBef>
              <a:buClr>
                <a:srgbClr val="86C836"/>
              </a:buClr>
              <a:buFont typeface="Wingdings" pitchFamily="2" charset="2"/>
              <a:buChar char="§"/>
            </a:pPr>
            <a:endParaRPr lang="en-US"/>
          </a:p>
        </p:txBody>
      </p:sp>
      <p:sp>
        <p:nvSpPr>
          <p:cNvPr id="22531" name="Line 3"/>
          <p:cNvSpPr>
            <a:spLocks noChangeShapeType="1"/>
          </p:cNvSpPr>
          <p:nvPr/>
        </p:nvSpPr>
        <p:spPr bwMode="auto">
          <a:xfrm flipV="1">
            <a:off x="4038600" y="4191000"/>
            <a:ext cx="0" cy="1295400"/>
          </a:xfrm>
          <a:prstGeom prst="line">
            <a:avLst/>
          </a:prstGeom>
          <a:noFill/>
          <a:ln w="38100">
            <a:solidFill>
              <a:srgbClr val="0099CC"/>
            </a:solidFill>
            <a:round/>
            <a:headEnd type="none" w="sm" len="sm"/>
            <a:tailEnd type="none" w="sm" len="sm"/>
          </a:ln>
        </p:spPr>
        <p:txBody>
          <a:bodyPr/>
          <a:lstStyle/>
          <a:p>
            <a:endParaRPr lang="en-US"/>
          </a:p>
        </p:txBody>
      </p:sp>
      <p:sp>
        <p:nvSpPr>
          <p:cNvPr id="545796" name="Rectangle 4"/>
          <p:cNvSpPr>
            <a:spLocks noChangeArrowheads="1"/>
          </p:cNvSpPr>
          <p:nvPr/>
        </p:nvSpPr>
        <p:spPr bwMode="auto">
          <a:xfrm>
            <a:off x="4724400" y="4343400"/>
            <a:ext cx="3124200" cy="762000"/>
          </a:xfrm>
          <a:prstGeom prst="rect">
            <a:avLst/>
          </a:prstGeom>
          <a:gradFill rotWithShape="0">
            <a:gsLst>
              <a:gs pos="0">
                <a:srgbClr val="6600FF"/>
              </a:gs>
              <a:gs pos="100000">
                <a:srgbClr val="B5B5B5"/>
              </a:gs>
            </a:gsLst>
            <a:lin ang="5400000" scaled="1"/>
          </a:gradFill>
          <a:ln w="57150">
            <a:noFill/>
            <a:miter lim="800000"/>
            <a:headEnd type="none" w="sm" len="sm"/>
            <a:tailEnd type="none" w="sm" len="sm"/>
          </a:ln>
        </p:spPr>
        <p:txBody>
          <a:bodyPr wrap="none" anchor="ctr"/>
          <a:lstStyle/>
          <a:p>
            <a:pPr>
              <a:spcBef>
                <a:spcPct val="20000"/>
              </a:spcBef>
              <a:buClr>
                <a:srgbClr val="86C836"/>
              </a:buClr>
              <a:buFont typeface="Wingdings" pitchFamily="2" charset="2"/>
              <a:buChar char="§"/>
            </a:pPr>
            <a:endParaRPr lang="en-US"/>
          </a:p>
        </p:txBody>
      </p:sp>
      <p:sp>
        <p:nvSpPr>
          <p:cNvPr id="545797" name="Rectangle 5"/>
          <p:cNvSpPr>
            <a:spLocks noChangeArrowheads="1"/>
          </p:cNvSpPr>
          <p:nvPr/>
        </p:nvSpPr>
        <p:spPr bwMode="auto">
          <a:xfrm>
            <a:off x="2743200" y="4267200"/>
            <a:ext cx="2362200" cy="685800"/>
          </a:xfrm>
          <a:prstGeom prst="rect">
            <a:avLst/>
          </a:prstGeom>
          <a:gradFill rotWithShape="0">
            <a:gsLst>
              <a:gs pos="0">
                <a:schemeClr val="accent1"/>
              </a:gs>
              <a:gs pos="100000">
                <a:schemeClr val="hlink"/>
              </a:gs>
            </a:gsLst>
            <a:lin ang="5400000" scaled="1"/>
          </a:gradFill>
          <a:ln w="28575">
            <a:noFill/>
            <a:miter lim="800000"/>
            <a:headEnd type="none" w="sm" len="sm"/>
            <a:tailEnd type="none" w="sm" len="sm"/>
          </a:ln>
        </p:spPr>
        <p:txBody>
          <a:bodyPr wrap="none" anchor="ctr"/>
          <a:lstStyle/>
          <a:p>
            <a:pPr>
              <a:spcBef>
                <a:spcPct val="20000"/>
              </a:spcBef>
              <a:buClr>
                <a:srgbClr val="86C836"/>
              </a:buClr>
              <a:buFont typeface="Wingdings" pitchFamily="2" charset="2"/>
              <a:buChar char="§"/>
            </a:pPr>
            <a:endParaRPr lang="en-US"/>
          </a:p>
        </p:txBody>
      </p:sp>
      <p:sp>
        <p:nvSpPr>
          <p:cNvPr id="22534" name="Rectangle 6"/>
          <p:cNvSpPr>
            <a:spLocks noGrp="1" noChangeArrowheads="1"/>
          </p:cNvSpPr>
          <p:nvPr>
            <p:ph type="title"/>
          </p:nvPr>
        </p:nvSpPr>
        <p:spPr/>
        <p:txBody>
          <a:bodyPr/>
          <a:lstStyle/>
          <a:p>
            <a:r>
              <a:rPr lang="ru-RU" smtClean="0"/>
              <a:t>Внутри клетки-фабрики</a:t>
            </a:r>
            <a:endParaRPr lang="en-US" smtClean="0"/>
          </a:p>
        </p:txBody>
      </p:sp>
      <p:sp>
        <p:nvSpPr>
          <p:cNvPr id="22535" name="AutoShape 7"/>
          <p:cNvSpPr>
            <a:spLocks noChangeArrowheads="1"/>
          </p:cNvSpPr>
          <p:nvPr/>
        </p:nvSpPr>
        <p:spPr bwMode="auto">
          <a:xfrm>
            <a:off x="1295400" y="2286000"/>
            <a:ext cx="7239000" cy="3505200"/>
          </a:xfrm>
          <a:prstGeom prst="roundRect">
            <a:avLst>
              <a:gd name="adj" fmla="val 50134"/>
            </a:avLst>
          </a:prstGeom>
          <a:noFill/>
          <a:ln w="76200">
            <a:solidFill>
              <a:srgbClr val="0099CC"/>
            </a:solidFill>
            <a:round/>
            <a:headEnd/>
            <a:tailEnd/>
          </a:ln>
          <a:effectLst>
            <a:prstShdw prst="shdw17" dist="17961" dir="13500000">
              <a:srgbClr val="005C7A"/>
            </a:prstShdw>
          </a:effectLst>
        </p:spPr>
        <p:txBody>
          <a:bodyPr/>
          <a:lstStyle/>
          <a:p>
            <a:pPr>
              <a:spcBef>
                <a:spcPct val="20000"/>
              </a:spcBef>
              <a:buClr>
                <a:srgbClr val="86C836"/>
              </a:buClr>
              <a:buFont typeface="Wingdings" pitchFamily="2" charset="2"/>
              <a:buChar char="§"/>
            </a:pPr>
            <a:endParaRPr lang="en-US"/>
          </a:p>
        </p:txBody>
      </p:sp>
      <p:sp>
        <p:nvSpPr>
          <p:cNvPr id="545800" name="Rectangle 8"/>
          <p:cNvSpPr>
            <a:spLocks noChangeArrowheads="1"/>
          </p:cNvSpPr>
          <p:nvPr/>
        </p:nvSpPr>
        <p:spPr bwMode="auto">
          <a:xfrm>
            <a:off x="1946275" y="1868488"/>
            <a:ext cx="0" cy="244475"/>
          </a:xfrm>
          <a:prstGeom prst="rect">
            <a:avLst/>
          </a:prstGeom>
          <a:noFill/>
          <a:ln w="9525">
            <a:noFill/>
            <a:miter lim="800000"/>
            <a:headEnd/>
            <a:tailEnd/>
          </a:ln>
        </p:spPr>
        <p:txBody>
          <a:bodyPr wrap="none" lIns="0" tIns="0" rIns="0" bIns="0">
            <a:spAutoFit/>
          </a:bodyPr>
          <a:lstStyle/>
          <a:p>
            <a:pPr eaLnBrk="0" hangingPunct="0">
              <a:spcBef>
                <a:spcPct val="20000"/>
              </a:spcBef>
              <a:buClr>
                <a:srgbClr val="86C836"/>
              </a:buClr>
              <a:buFont typeface="Wingdings" pitchFamily="2" charset="2"/>
              <a:buChar char="§"/>
              <a:defRPr/>
            </a:pPr>
            <a:endParaRPr lang="ru-RU" sz="2400" b="1" baseline="-25000">
              <a:solidFill>
                <a:srgbClr val="FFFF00"/>
              </a:solidFill>
              <a:effectLst>
                <a:outerShdw blurRad="38100" dist="38100" dir="2700000" algn="tl">
                  <a:srgbClr val="C0C0C0"/>
                </a:outerShdw>
              </a:effectLst>
              <a:latin typeface="Arial" pitchFamily="34" charset="0"/>
            </a:endParaRPr>
          </a:p>
        </p:txBody>
      </p:sp>
      <p:sp>
        <p:nvSpPr>
          <p:cNvPr id="545801" name="Rectangle 9"/>
          <p:cNvSpPr>
            <a:spLocks noChangeArrowheads="1"/>
          </p:cNvSpPr>
          <p:nvPr/>
        </p:nvSpPr>
        <p:spPr bwMode="auto">
          <a:xfrm>
            <a:off x="1935163" y="1857375"/>
            <a:ext cx="0" cy="198438"/>
          </a:xfrm>
          <a:prstGeom prst="rect">
            <a:avLst/>
          </a:prstGeom>
          <a:noFill/>
          <a:ln w="9525">
            <a:noFill/>
            <a:miter lim="800000"/>
            <a:headEnd/>
            <a:tailEnd/>
          </a:ln>
        </p:spPr>
        <p:txBody>
          <a:bodyPr wrap="none" lIns="0" tIns="0" rIns="0" bIns="0">
            <a:spAutoFit/>
          </a:bodyPr>
          <a:lstStyle/>
          <a:p>
            <a:pPr eaLnBrk="0" hangingPunct="0">
              <a:spcBef>
                <a:spcPct val="20000"/>
              </a:spcBef>
              <a:buClr>
                <a:srgbClr val="86C836"/>
              </a:buClr>
              <a:buFont typeface="Wingdings" pitchFamily="2" charset="2"/>
              <a:buChar char="§"/>
              <a:defRPr/>
            </a:pPr>
            <a:endParaRPr lang="ru-RU" b="1" baseline="-25000">
              <a:effectLst>
                <a:outerShdw blurRad="38100" dist="38100" dir="2700000" algn="tl">
                  <a:srgbClr val="C0C0C0"/>
                </a:outerShdw>
              </a:effectLst>
              <a:latin typeface="Arial" pitchFamily="34" charset="0"/>
            </a:endParaRPr>
          </a:p>
        </p:txBody>
      </p:sp>
      <p:sp>
        <p:nvSpPr>
          <p:cNvPr id="545802" name="Rectangle 10"/>
          <p:cNvSpPr>
            <a:spLocks noChangeArrowheads="1"/>
          </p:cNvSpPr>
          <p:nvPr/>
        </p:nvSpPr>
        <p:spPr bwMode="auto">
          <a:xfrm>
            <a:off x="2940050" y="4572000"/>
            <a:ext cx="517525" cy="244475"/>
          </a:xfrm>
          <a:prstGeom prst="rect">
            <a:avLst/>
          </a:prstGeom>
          <a:noFill/>
          <a:ln w="9525">
            <a:noFill/>
            <a:miter lim="800000"/>
            <a:headEnd/>
            <a:tailEnd/>
          </a:ln>
        </p:spPr>
        <p:txBody>
          <a:bodyPr wrap="none" lIns="0" tIns="0" rIns="0" bIns="0">
            <a:spAutoFit/>
          </a:bodyPr>
          <a:lstStyle/>
          <a:p>
            <a:pPr eaLnBrk="0" hangingPunct="0">
              <a:spcBef>
                <a:spcPct val="20000"/>
              </a:spcBef>
              <a:buClr>
                <a:srgbClr val="86C836"/>
              </a:buClr>
              <a:buFont typeface="Wingdings" pitchFamily="2" charset="2"/>
              <a:buChar char="§"/>
              <a:defRPr/>
            </a:pPr>
            <a:r>
              <a:rPr lang="en-US" sz="1600" b="1">
                <a:solidFill>
                  <a:srgbClr val="000000"/>
                </a:solidFill>
                <a:latin typeface="Arial" pitchFamily="34" charset="0"/>
              </a:rPr>
              <a:t>DHAP</a:t>
            </a:r>
            <a:endParaRPr lang="en-US" sz="1600" b="1" baseline="-25000">
              <a:effectLst>
                <a:outerShdw blurRad="38100" dist="38100" dir="2700000" algn="tl">
                  <a:srgbClr val="C0C0C0"/>
                </a:outerShdw>
              </a:effectLst>
              <a:latin typeface="Arial" pitchFamily="34" charset="0"/>
            </a:endParaRPr>
          </a:p>
        </p:txBody>
      </p:sp>
      <p:sp>
        <p:nvSpPr>
          <p:cNvPr id="545803" name="Rectangle 11"/>
          <p:cNvSpPr>
            <a:spLocks noChangeArrowheads="1"/>
          </p:cNvSpPr>
          <p:nvPr/>
        </p:nvSpPr>
        <p:spPr bwMode="auto">
          <a:xfrm>
            <a:off x="6856413" y="3124200"/>
            <a:ext cx="471487" cy="304800"/>
          </a:xfrm>
          <a:prstGeom prst="rect">
            <a:avLst/>
          </a:prstGeom>
          <a:noFill/>
          <a:ln w="9525">
            <a:noFill/>
            <a:miter lim="800000"/>
            <a:headEnd/>
            <a:tailEnd/>
          </a:ln>
        </p:spPr>
        <p:txBody>
          <a:bodyPr wrap="none" lIns="0" tIns="0" rIns="0" bIns="0">
            <a:spAutoFit/>
          </a:bodyPr>
          <a:lstStyle/>
          <a:p>
            <a:pPr eaLnBrk="0" hangingPunct="0">
              <a:spcBef>
                <a:spcPct val="20000"/>
              </a:spcBef>
              <a:buClr>
                <a:srgbClr val="86C836"/>
              </a:buClr>
              <a:buFont typeface="Wingdings" pitchFamily="2" charset="2"/>
              <a:buChar char="§"/>
              <a:defRPr/>
            </a:pPr>
            <a:r>
              <a:rPr lang="en-US" b="1">
                <a:solidFill>
                  <a:schemeClr val="hlink"/>
                </a:solidFill>
                <a:latin typeface="Arial" pitchFamily="34" charset="0"/>
              </a:rPr>
              <a:t>TCA</a:t>
            </a:r>
            <a:endParaRPr lang="en-US" b="1" baseline="-25000">
              <a:solidFill>
                <a:schemeClr val="hlink"/>
              </a:solidFill>
              <a:effectLst>
                <a:outerShdw blurRad="38100" dist="38100" dir="2700000" algn="tl">
                  <a:srgbClr val="C0C0C0"/>
                </a:outerShdw>
              </a:effectLst>
              <a:latin typeface="Arial" pitchFamily="34" charset="0"/>
            </a:endParaRPr>
          </a:p>
        </p:txBody>
      </p:sp>
      <p:sp>
        <p:nvSpPr>
          <p:cNvPr id="545804" name="Rectangle 12"/>
          <p:cNvSpPr>
            <a:spLocks noChangeArrowheads="1"/>
          </p:cNvSpPr>
          <p:nvPr/>
        </p:nvSpPr>
        <p:spPr bwMode="auto">
          <a:xfrm>
            <a:off x="4071938" y="4572000"/>
            <a:ext cx="692150" cy="244475"/>
          </a:xfrm>
          <a:prstGeom prst="rect">
            <a:avLst/>
          </a:prstGeom>
          <a:noFill/>
          <a:ln w="9525">
            <a:noFill/>
            <a:miter lim="800000"/>
            <a:headEnd/>
            <a:tailEnd/>
          </a:ln>
        </p:spPr>
        <p:txBody>
          <a:bodyPr wrap="none" lIns="0" tIns="0" rIns="0" bIns="0">
            <a:spAutoFit/>
          </a:bodyPr>
          <a:lstStyle/>
          <a:p>
            <a:pPr eaLnBrk="0" hangingPunct="0">
              <a:spcBef>
                <a:spcPct val="20000"/>
              </a:spcBef>
              <a:buClr>
                <a:srgbClr val="86C836"/>
              </a:buClr>
              <a:buFont typeface="Wingdings" pitchFamily="2" charset="2"/>
              <a:buChar char="§"/>
              <a:defRPr/>
            </a:pPr>
            <a:r>
              <a:rPr lang="en-US" sz="1600" b="1">
                <a:solidFill>
                  <a:srgbClr val="000000"/>
                </a:solidFill>
                <a:latin typeface="Arial" pitchFamily="34" charset="0"/>
              </a:rPr>
              <a:t>Gly-3-P</a:t>
            </a:r>
            <a:endParaRPr lang="en-US" sz="1600" b="1" baseline="-25000">
              <a:effectLst>
                <a:outerShdw blurRad="38100" dist="38100" dir="2700000" algn="tl">
                  <a:srgbClr val="C0C0C0"/>
                </a:outerShdw>
              </a:effectLst>
              <a:latin typeface="Arial" pitchFamily="34" charset="0"/>
            </a:endParaRPr>
          </a:p>
        </p:txBody>
      </p:sp>
      <p:sp>
        <p:nvSpPr>
          <p:cNvPr id="545805" name="Rectangle 13"/>
          <p:cNvSpPr>
            <a:spLocks noChangeArrowheads="1"/>
          </p:cNvSpPr>
          <p:nvPr/>
        </p:nvSpPr>
        <p:spPr bwMode="auto">
          <a:xfrm>
            <a:off x="4933950" y="4572000"/>
            <a:ext cx="304800" cy="244475"/>
          </a:xfrm>
          <a:prstGeom prst="rect">
            <a:avLst/>
          </a:prstGeom>
          <a:noFill/>
          <a:ln w="9525">
            <a:noFill/>
            <a:miter lim="800000"/>
            <a:headEnd/>
            <a:tailEnd/>
          </a:ln>
        </p:spPr>
        <p:txBody>
          <a:bodyPr wrap="none" lIns="0" tIns="0" rIns="0" bIns="0">
            <a:spAutoFit/>
          </a:bodyPr>
          <a:lstStyle/>
          <a:p>
            <a:pPr eaLnBrk="0" hangingPunct="0">
              <a:spcBef>
                <a:spcPct val="20000"/>
              </a:spcBef>
              <a:buClr>
                <a:srgbClr val="86C836"/>
              </a:buClr>
              <a:buFont typeface="Wingdings" pitchFamily="2" charset="2"/>
              <a:buChar char="§"/>
              <a:defRPr/>
            </a:pPr>
            <a:r>
              <a:rPr lang="en-US" sz="1600" b="1">
                <a:solidFill>
                  <a:srgbClr val="000000"/>
                </a:solidFill>
                <a:latin typeface="Arial" pitchFamily="34" charset="0"/>
              </a:rPr>
              <a:t>Gly</a:t>
            </a:r>
            <a:endParaRPr lang="en-US" sz="1600" b="1" baseline="-25000">
              <a:effectLst>
                <a:outerShdw blurRad="38100" dist="38100" dir="2700000" algn="tl">
                  <a:srgbClr val="C0C0C0"/>
                </a:outerShdw>
              </a:effectLst>
              <a:latin typeface="Arial" pitchFamily="34" charset="0"/>
            </a:endParaRPr>
          </a:p>
        </p:txBody>
      </p:sp>
      <p:sp>
        <p:nvSpPr>
          <p:cNvPr id="545806" name="Rectangle 14"/>
          <p:cNvSpPr>
            <a:spLocks noChangeArrowheads="1"/>
          </p:cNvSpPr>
          <p:nvPr/>
        </p:nvSpPr>
        <p:spPr bwMode="auto">
          <a:xfrm>
            <a:off x="5380038" y="4572000"/>
            <a:ext cx="506412" cy="244475"/>
          </a:xfrm>
          <a:prstGeom prst="rect">
            <a:avLst/>
          </a:prstGeom>
          <a:noFill/>
          <a:ln w="9525">
            <a:noFill/>
            <a:miter lim="800000"/>
            <a:headEnd/>
            <a:tailEnd/>
          </a:ln>
        </p:spPr>
        <p:txBody>
          <a:bodyPr wrap="none" lIns="0" tIns="0" rIns="0" bIns="0">
            <a:spAutoFit/>
          </a:bodyPr>
          <a:lstStyle/>
          <a:p>
            <a:pPr eaLnBrk="0" hangingPunct="0">
              <a:spcBef>
                <a:spcPct val="20000"/>
              </a:spcBef>
              <a:buClr>
                <a:srgbClr val="86C836"/>
              </a:buClr>
              <a:buFont typeface="Wingdings" pitchFamily="2" charset="2"/>
              <a:buChar char="§"/>
              <a:defRPr/>
            </a:pPr>
            <a:r>
              <a:rPr lang="en-US" sz="1600" b="1">
                <a:solidFill>
                  <a:srgbClr val="000000"/>
                </a:solidFill>
                <a:latin typeface="Arial" pitchFamily="34" charset="0"/>
              </a:rPr>
              <a:t>3HPA</a:t>
            </a:r>
            <a:endParaRPr lang="en-US" sz="1600" b="1" baseline="-25000">
              <a:effectLst>
                <a:outerShdw blurRad="38100" dist="38100" dir="2700000" algn="tl">
                  <a:srgbClr val="C0C0C0"/>
                </a:outerShdw>
              </a:effectLst>
              <a:latin typeface="Arial" pitchFamily="34" charset="0"/>
            </a:endParaRPr>
          </a:p>
        </p:txBody>
      </p:sp>
      <p:sp>
        <p:nvSpPr>
          <p:cNvPr id="545807" name="Rectangle 15"/>
          <p:cNvSpPr>
            <a:spLocks noChangeArrowheads="1"/>
          </p:cNvSpPr>
          <p:nvPr/>
        </p:nvSpPr>
        <p:spPr bwMode="auto">
          <a:xfrm>
            <a:off x="3276600" y="3124200"/>
            <a:ext cx="542925" cy="244475"/>
          </a:xfrm>
          <a:prstGeom prst="rect">
            <a:avLst/>
          </a:prstGeom>
          <a:noFill/>
          <a:ln w="9525">
            <a:noFill/>
            <a:miter lim="800000"/>
            <a:headEnd/>
            <a:tailEnd/>
          </a:ln>
        </p:spPr>
        <p:txBody>
          <a:bodyPr wrap="none" lIns="0" tIns="0" rIns="0" bIns="0">
            <a:spAutoFit/>
          </a:bodyPr>
          <a:lstStyle/>
          <a:p>
            <a:pPr eaLnBrk="0" hangingPunct="0">
              <a:spcBef>
                <a:spcPct val="20000"/>
              </a:spcBef>
              <a:buClr>
                <a:srgbClr val="86C836"/>
              </a:buClr>
              <a:buFont typeface="Wingdings" pitchFamily="2" charset="2"/>
              <a:buChar char="§"/>
              <a:defRPr/>
            </a:pPr>
            <a:r>
              <a:rPr lang="en-US" sz="1600" b="1">
                <a:solidFill>
                  <a:schemeClr val="hlink"/>
                </a:solidFill>
                <a:latin typeface="Arial" pitchFamily="34" charset="0"/>
              </a:rPr>
              <a:t>G-3-P</a:t>
            </a:r>
            <a:endParaRPr lang="en-US" sz="1600" b="1" baseline="-25000">
              <a:solidFill>
                <a:schemeClr val="hlink"/>
              </a:solidFill>
              <a:effectLst>
                <a:outerShdw blurRad="38100" dist="38100" dir="2700000" algn="tl">
                  <a:srgbClr val="C0C0C0"/>
                </a:outerShdw>
              </a:effectLst>
              <a:latin typeface="Arial" pitchFamily="34" charset="0"/>
            </a:endParaRPr>
          </a:p>
        </p:txBody>
      </p:sp>
      <p:sp>
        <p:nvSpPr>
          <p:cNvPr id="545808" name="Rectangle 16"/>
          <p:cNvSpPr>
            <a:spLocks noChangeArrowheads="1"/>
          </p:cNvSpPr>
          <p:nvPr/>
        </p:nvSpPr>
        <p:spPr bwMode="auto">
          <a:xfrm>
            <a:off x="5029200" y="3124200"/>
            <a:ext cx="327025" cy="244475"/>
          </a:xfrm>
          <a:prstGeom prst="rect">
            <a:avLst/>
          </a:prstGeom>
          <a:noFill/>
          <a:ln w="9525">
            <a:noFill/>
            <a:miter lim="800000"/>
            <a:headEnd/>
            <a:tailEnd/>
          </a:ln>
        </p:spPr>
        <p:txBody>
          <a:bodyPr wrap="none" lIns="0" tIns="0" rIns="0" bIns="0">
            <a:spAutoFit/>
          </a:bodyPr>
          <a:lstStyle/>
          <a:p>
            <a:pPr eaLnBrk="0" hangingPunct="0">
              <a:spcBef>
                <a:spcPct val="20000"/>
              </a:spcBef>
              <a:buClr>
                <a:srgbClr val="86C836"/>
              </a:buClr>
              <a:buFont typeface="Wingdings" pitchFamily="2" charset="2"/>
              <a:buChar char="§"/>
              <a:defRPr/>
            </a:pPr>
            <a:r>
              <a:rPr lang="en-US" sz="1600" b="1">
                <a:solidFill>
                  <a:schemeClr val="hlink"/>
                </a:solidFill>
                <a:latin typeface="Arial" pitchFamily="34" charset="0"/>
              </a:rPr>
              <a:t>Pyr</a:t>
            </a:r>
            <a:endParaRPr lang="en-US" sz="1600" b="1" baseline="-25000">
              <a:solidFill>
                <a:schemeClr val="hlink"/>
              </a:solidFill>
              <a:effectLst>
                <a:outerShdw blurRad="38100" dist="38100" dir="2700000" algn="tl">
                  <a:srgbClr val="C0C0C0"/>
                </a:outerShdw>
              </a:effectLst>
              <a:latin typeface="Arial" pitchFamily="34" charset="0"/>
            </a:endParaRPr>
          </a:p>
        </p:txBody>
      </p:sp>
      <p:sp>
        <p:nvSpPr>
          <p:cNvPr id="22545" name="Text Box 17"/>
          <p:cNvSpPr txBox="1">
            <a:spLocks noChangeArrowheads="1"/>
          </p:cNvSpPr>
          <p:nvPr/>
        </p:nvSpPr>
        <p:spPr bwMode="auto">
          <a:xfrm>
            <a:off x="381000" y="1981200"/>
            <a:ext cx="1524000" cy="461963"/>
          </a:xfrm>
          <a:prstGeom prst="rect">
            <a:avLst/>
          </a:prstGeom>
          <a:noFill/>
          <a:ln w="12700">
            <a:noFill/>
            <a:miter lim="800000"/>
            <a:headEnd type="none" w="sm" len="sm"/>
            <a:tailEnd type="none" w="sm" len="sm"/>
          </a:ln>
        </p:spPr>
        <p:txBody>
          <a:bodyPr>
            <a:spAutoFit/>
          </a:bodyPr>
          <a:lstStyle/>
          <a:p>
            <a:pPr eaLnBrk="0" hangingPunct="0">
              <a:spcBef>
                <a:spcPct val="20000"/>
              </a:spcBef>
              <a:buClr>
                <a:srgbClr val="86C836"/>
              </a:buClr>
              <a:buFont typeface="Wingdings" pitchFamily="2" charset="2"/>
              <a:buNone/>
            </a:pPr>
            <a:r>
              <a:rPr lang="ru-RU" sz="3600" baseline="-25000"/>
              <a:t>Глюкоза</a:t>
            </a:r>
            <a:endParaRPr lang="en-US" sz="3600" baseline="-25000"/>
          </a:p>
        </p:txBody>
      </p:sp>
      <p:sp>
        <p:nvSpPr>
          <p:cNvPr id="22546" name="AutoShape 18"/>
          <p:cNvSpPr>
            <a:spLocks noChangeArrowheads="1"/>
          </p:cNvSpPr>
          <p:nvPr/>
        </p:nvSpPr>
        <p:spPr bwMode="auto">
          <a:xfrm>
            <a:off x="3276600" y="3352800"/>
            <a:ext cx="228600" cy="914400"/>
          </a:xfrm>
          <a:prstGeom prst="upDownArrow">
            <a:avLst>
              <a:gd name="adj1" fmla="val 50000"/>
              <a:gd name="adj2" fmla="val 80000"/>
            </a:avLst>
          </a:prstGeom>
          <a:gradFill rotWithShape="0">
            <a:gsLst>
              <a:gs pos="0">
                <a:srgbClr val="FF0000"/>
              </a:gs>
              <a:gs pos="100000">
                <a:srgbClr val="0000FF"/>
              </a:gs>
            </a:gsLst>
            <a:lin ang="5400000" scaled="1"/>
          </a:gradFill>
          <a:ln w="12700">
            <a:noFill/>
            <a:miter lim="800000"/>
            <a:headEnd type="none" w="sm" len="sm"/>
            <a:tailEnd type="none" w="sm" len="sm"/>
          </a:ln>
        </p:spPr>
        <p:txBody>
          <a:bodyPr wrap="none" anchor="ctr"/>
          <a:lstStyle/>
          <a:p>
            <a:pPr>
              <a:spcBef>
                <a:spcPct val="20000"/>
              </a:spcBef>
              <a:buClr>
                <a:srgbClr val="86C836"/>
              </a:buClr>
              <a:buFont typeface="Wingdings" pitchFamily="2" charset="2"/>
              <a:buChar char="§"/>
            </a:pPr>
            <a:endParaRPr lang="en-US"/>
          </a:p>
        </p:txBody>
      </p:sp>
      <p:sp>
        <p:nvSpPr>
          <p:cNvPr id="22547" name="Line 19"/>
          <p:cNvSpPr>
            <a:spLocks noChangeShapeType="1"/>
          </p:cNvSpPr>
          <p:nvPr/>
        </p:nvSpPr>
        <p:spPr bwMode="auto">
          <a:xfrm>
            <a:off x="2438400" y="2514600"/>
            <a:ext cx="5257800" cy="0"/>
          </a:xfrm>
          <a:prstGeom prst="line">
            <a:avLst/>
          </a:prstGeom>
          <a:noFill/>
          <a:ln w="38100">
            <a:solidFill>
              <a:srgbClr val="0099CC"/>
            </a:solidFill>
            <a:round/>
            <a:headEnd type="none" w="sm" len="sm"/>
            <a:tailEnd type="none" w="sm" len="sm"/>
          </a:ln>
        </p:spPr>
        <p:txBody>
          <a:bodyPr/>
          <a:lstStyle/>
          <a:p>
            <a:endParaRPr lang="en-US"/>
          </a:p>
        </p:txBody>
      </p:sp>
      <p:sp>
        <p:nvSpPr>
          <p:cNvPr id="22548" name="Line 20"/>
          <p:cNvSpPr>
            <a:spLocks noChangeShapeType="1"/>
          </p:cNvSpPr>
          <p:nvPr/>
        </p:nvSpPr>
        <p:spPr bwMode="auto">
          <a:xfrm>
            <a:off x="2438400" y="2514600"/>
            <a:ext cx="0" cy="2971800"/>
          </a:xfrm>
          <a:prstGeom prst="line">
            <a:avLst/>
          </a:prstGeom>
          <a:noFill/>
          <a:ln w="38100">
            <a:solidFill>
              <a:srgbClr val="0099CC"/>
            </a:solidFill>
            <a:round/>
            <a:headEnd type="none" w="sm" len="sm"/>
            <a:tailEnd type="none" w="sm" len="sm"/>
          </a:ln>
        </p:spPr>
        <p:txBody>
          <a:bodyPr/>
          <a:lstStyle/>
          <a:p>
            <a:endParaRPr lang="en-US"/>
          </a:p>
        </p:txBody>
      </p:sp>
      <p:sp>
        <p:nvSpPr>
          <p:cNvPr id="22549" name="Line 21"/>
          <p:cNvSpPr>
            <a:spLocks noChangeShapeType="1"/>
          </p:cNvSpPr>
          <p:nvPr/>
        </p:nvSpPr>
        <p:spPr bwMode="auto">
          <a:xfrm>
            <a:off x="2438400" y="5486400"/>
            <a:ext cx="1600200" cy="0"/>
          </a:xfrm>
          <a:prstGeom prst="line">
            <a:avLst/>
          </a:prstGeom>
          <a:noFill/>
          <a:ln w="38100">
            <a:solidFill>
              <a:srgbClr val="0099CC"/>
            </a:solidFill>
            <a:round/>
            <a:headEnd type="none" w="sm" len="sm"/>
            <a:tailEnd type="none" w="sm" len="sm"/>
          </a:ln>
        </p:spPr>
        <p:txBody>
          <a:bodyPr/>
          <a:lstStyle/>
          <a:p>
            <a:endParaRPr lang="en-US"/>
          </a:p>
        </p:txBody>
      </p:sp>
      <p:sp>
        <p:nvSpPr>
          <p:cNvPr id="22550" name="Line 22"/>
          <p:cNvSpPr>
            <a:spLocks noChangeShapeType="1"/>
          </p:cNvSpPr>
          <p:nvPr/>
        </p:nvSpPr>
        <p:spPr bwMode="auto">
          <a:xfrm>
            <a:off x="4038600" y="4191000"/>
            <a:ext cx="3733800" cy="0"/>
          </a:xfrm>
          <a:prstGeom prst="line">
            <a:avLst/>
          </a:prstGeom>
          <a:noFill/>
          <a:ln w="38100">
            <a:solidFill>
              <a:srgbClr val="0099CC"/>
            </a:solidFill>
            <a:round/>
            <a:headEnd type="none" w="sm" len="sm"/>
            <a:tailEnd type="none" w="sm" len="sm"/>
          </a:ln>
        </p:spPr>
        <p:txBody>
          <a:bodyPr/>
          <a:lstStyle/>
          <a:p>
            <a:endParaRPr lang="en-US"/>
          </a:p>
        </p:txBody>
      </p:sp>
      <p:sp>
        <p:nvSpPr>
          <p:cNvPr id="22551" name="Line 23"/>
          <p:cNvSpPr>
            <a:spLocks noChangeShapeType="1"/>
          </p:cNvSpPr>
          <p:nvPr/>
        </p:nvSpPr>
        <p:spPr bwMode="auto">
          <a:xfrm flipV="1">
            <a:off x="7772400" y="2590800"/>
            <a:ext cx="0" cy="1600200"/>
          </a:xfrm>
          <a:prstGeom prst="line">
            <a:avLst/>
          </a:prstGeom>
          <a:noFill/>
          <a:ln w="38100">
            <a:solidFill>
              <a:srgbClr val="0099CC"/>
            </a:solidFill>
            <a:round/>
            <a:headEnd type="none" w="sm" len="sm"/>
            <a:tailEnd type="none" w="sm" len="sm"/>
          </a:ln>
        </p:spPr>
        <p:txBody>
          <a:bodyPr/>
          <a:lstStyle/>
          <a:p>
            <a:endParaRPr lang="en-US"/>
          </a:p>
        </p:txBody>
      </p:sp>
      <p:sp>
        <p:nvSpPr>
          <p:cNvPr id="22552" name="Text Box 24"/>
          <p:cNvSpPr txBox="1">
            <a:spLocks noChangeArrowheads="1"/>
          </p:cNvSpPr>
          <p:nvPr/>
        </p:nvSpPr>
        <p:spPr bwMode="auto">
          <a:xfrm>
            <a:off x="2362200" y="1219200"/>
            <a:ext cx="4318000" cy="457200"/>
          </a:xfrm>
          <a:prstGeom prst="rect">
            <a:avLst/>
          </a:prstGeom>
          <a:noFill/>
          <a:ln w="12700">
            <a:noFill/>
            <a:miter lim="800000"/>
            <a:headEnd type="none" w="sm" len="sm"/>
            <a:tailEnd type="none" w="sm" len="sm"/>
          </a:ln>
        </p:spPr>
        <p:txBody>
          <a:bodyPr>
            <a:spAutoFit/>
          </a:bodyPr>
          <a:lstStyle/>
          <a:p>
            <a:pPr eaLnBrk="0" hangingPunct="0">
              <a:spcBef>
                <a:spcPct val="20000"/>
              </a:spcBef>
              <a:buClr>
                <a:srgbClr val="86C836"/>
              </a:buClr>
              <a:buFont typeface="Wingdings" pitchFamily="2" charset="2"/>
              <a:buNone/>
            </a:pPr>
            <a:r>
              <a:rPr lang="en-US" sz="3600" b="1" baseline="-25000"/>
              <a:t>E.coli </a:t>
            </a:r>
            <a:r>
              <a:rPr lang="ru-RU" sz="3600" b="1" baseline="-25000"/>
              <a:t>метаболизм</a:t>
            </a:r>
            <a:endParaRPr lang="en-US" sz="3600" b="1" baseline="-25000"/>
          </a:p>
        </p:txBody>
      </p:sp>
      <p:sp>
        <p:nvSpPr>
          <p:cNvPr id="22553" name="Text Box 25"/>
          <p:cNvSpPr txBox="1">
            <a:spLocks noChangeArrowheads="1"/>
          </p:cNvSpPr>
          <p:nvPr/>
        </p:nvSpPr>
        <p:spPr bwMode="auto">
          <a:xfrm>
            <a:off x="228600" y="5426075"/>
            <a:ext cx="2347913" cy="1200150"/>
          </a:xfrm>
          <a:prstGeom prst="rect">
            <a:avLst/>
          </a:prstGeom>
          <a:noFill/>
          <a:ln w="12700">
            <a:noFill/>
            <a:miter lim="800000"/>
            <a:headEnd type="none" w="sm" len="sm"/>
            <a:tailEnd type="none" w="sm" len="sm"/>
          </a:ln>
        </p:spPr>
        <p:txBody>
          <a:bodyPr>
            <a:spAutoFit/>
          </a:bodyPr>
          <a:lstStyle/>
          <a:p>
            <a:pPr eaLnBrk="0" hangingPunct="0">
              <a:spcBef>
                <a:spcPct val="20000"/>
              </a:spcBef>
              <a:buClr>
                <a:srgbClr val="86C836"/>
              </a:buClr>
              <a:buFont typeface="Wingdings" pitchFamily="2" charset="2"/>
              <a:buNone/>
            </a:pPr>
            <a:r>
              <a:rPr lang="ru-RU" sz="3600" baseline="-25000"/>
              <a:t>Метаболизм дрожжей в глицерол</a:t>
            </a:r>
            <a:endParaRPr lang="en-US" sz="3600" baseline="-25000"/>
          </a:p>
        </p:txBody>
      </p:sp>
      <p:sp>
        <p:nvSpPr>
          <p:cNvPr id="22554" name="Text Box 26"/>
          <p:cNvSpPr txBox="1">
            <a:spLocks noChangeArrowheads="1"/>
          </p:cNvSpPr>
          <p:nvPr/>
        </p:nvSpPr>
        <p:spPr bwMode="auto">
          <a:xfrm>
            <a:off x="5486400" y="5715000"/>
            <a:ext cx="3505200" cy="830263"/>
          </a:xfrm>
          <a:prstGeom prst="rect">
            <a:avLst/>
          </a:prstGeom>
          <a:noFill/>
          <a:ln w="12700">
            <a:noFill/>
            <a:miter lim="800000"/>
            <a:headEnd type="none" w="sm" len="sm"/>
            <a:tailEnd type="none" w="sm" len="sm"/>
          </a:ln>
        </p:spPr>
        <p:txBody>
          <a:bodyPr>
            <a:spAutoFit/>
          </a:bodyPr>
          <a:lstStyle/>
          <a:p>
            <a:pPr eaLnBrk="0" hangingPunct="0">
              <a:spcBef>
                <a:spcPct val="20000"/>
              </a:spcBef>
              <a:buClr>
                <a:srgbClr val="86C836"/>
              </a:buClr>
              <a:buFont typeface="Wingdings" pitchFamily="2" charset="2"/>
              <a:buNone/>
            </a:pPr>
            <a:r>
              <a:rPr lang="ru-RU" sz="3600" baseline="-25000"/>
              <a:t>Расширение метаболизма </a:t>
            </a:r>
            <a:r>
              <a:rPr lang="en-US" sz="3600" baseline="-25000"/>
              <a:t>Klebsiella</a:t>
            </a:r>
          </a:p>
        </p:txBody>
      </p:sp>
      <p:sp>
        <p:nvSpPr>
          <p:cNvPr id="545819" name="Rectangle 27"/>
          <p:cNvSpPr>
            <a:spLocks noChangeArrowheads="1"/>
          </p:cNvSpPr>
          <p:nvPr/>
        </p:nvSpPr>
        <p:spPr bwMode="auto">
          <a:xfrm>
            <a:off x="3962400" y="4495800"/>
            <a:ext cx="3810000" cy="381000"/>
          </a:xfrm>
          <a:prstGeom prst="rect">
            <a:avLst/>
          </a:prstGeom>
          <a:noFill/>
          <a:ln w="38100">
            <a:solidFill>
              <a:srgbClr val="FFFF99"/>
            </a:solidFill>
            <a:prstDash val="sysDot"/>
            <a:miter lim="800000"/>
            <a:headEnd type="none" w="sm" len="sm"/>
            <a:tailEnd type="none" w="sm" len="sm"/>
          </a:ln>
          <a:effectLst/>
        </p:spPr>
        <p:txBody>
          <a:bodyPr wrap="none" anchor="ctr"/>
          <a:lstStyle/>
          <a:p>
            <a:pPr eaLnBrk="0" hangingPunct="0">
              <a:spcBef>
                <a:spcPct val="20000"/>
              </a:spcBef>
              <a:buClr>
                <a:srgbClr val="86C836"/>
              </a:buClr>
              <a:buFont typeface="Wingdings" pitchFamily="2" charset="2"/>
              <a:buChar char="§"/>
              <a:defRPr/>
            </a:pPr>
            <a:endParaRPr lang="ru-RU" sz="4000" b="1" baseline="-25000">
              <a:solidFill>
                <a:srgbClr val="008080"/>
              </a:solidFill>
              <a:effectLst>
                <a:outerShdw blurRad="38100" dist="38100" dir="2700000" algn="tl">
                  <a:srgbClr val="C0C0C0"/>
                </a:outerShdw>
              </a:effectLst>
              <a:latin typeface="Arial" pitchFamily="34" charset="0"/>
            </a:endParaRPr>
          </a:p>
        </p:txBody>
      </p:sp>
      <p:sp>
        <p:nvSpPr>
          <p:cNvPr id="22556" name="Line 28"/>
          <p:cNvSpPr>
            <a:spLocks noChangeShapeType="1"/>
          </p:cNvSpPr>
          <p:nvPr/>
        </p:nvSpPr>
        <p:spPr bwMode="auto">
          <a:xfrm>
            <a:off x="3505200" y="4648200"/>
            <a:ext cx="381000" cy="0"/>
          </a:xfrm>
          <a:prstGeom prst="line">
            <a:avLst/>
          </a:prstGeom>
          <a:noFill/>
          <a:ln w="12700">
            <a:solidFill>
              <a:schemeClr val="tx2"/>
            </a:solidFill>
            <a:round/>
            <a:headEnd type="none" w="sm" len="sm"/>
            <a:tailEnd type="triangle" w="sm" len="sm"/>
          </a:ln>
        </p:spPr>
        <p:txBody>
          <a:bodyPr/>
          <a:lstStyle/>
          <a:p>
            <a:endParaRPr lang="en-US"/>
          </a:p>
        </p:txBody>
      </p:sp>
      <p:sp>
        <p:nvSpPr>
          <p:cNvPr id="22557" name="Line 29"/>
          <p:cNvSpPr>
            <a:spLocks noChangeShapeType="1"/>
          </p:cNvSpPr>
          <p:nvPr/>
        </p:nvSpPr>
        <p:spPr bwMode="auto">
          <a:xfrm>
            <a:off x="4724400" y="4648200"/>
            <a:ext cx="152400" cy="0"/>
          </a:xfrm>
          <a:prstGeom prst="line">
            <a:avLst/>
          </a:prstGeom>
          <a:noFill/>
          <a:ln w="12700">
            <a:solidFill>
              <a:schemeClr val="tx2"/>
            </a:solidFill>
            <a:round/>
            <a:headEnd type="none" w="sm" len="sm"/>
            <a:tailEnd type="triangle" w="sm" len="sm"/>
          </a:ln>
        </p:spPr>
        <p:txBody>
          <a:bodyPr/>
          <a:lstStyle/>
          <a:p>
            <a:endParaRPr lang="en-US"/>
          </a:p>
        </p:txBody>
      </p:sp>
      <p:sp>
        <p:nvSpPr>
          <p:cNvPr id="22558" name="Line 30"/>
          <p:cNvSpPr>
            <a:spLocks noChangeShapeType="1"/>
          </p:cNvSpPr>
          <p:nvPr/>
        </p:nvSpPr>
        <p:spPr bwMode="auto">
          <a:xfrm>
            <a:off x="5257800" y="4648200"/>
            <a:ext cx="152400" cy="0"/>
          </a:xfrm>
          <a:prstGeom prst="line">
            <a:avLst/>
          </a:prstGeom>
          <a:noFill/>
          <a:ln w="12700">
            <a:solidFill>
              <a:schemeClr val="tx2"/>
            </a:solidFill>
            <a:round/>
            <a:headEnd type="none" w="sm" len="sm"/>
            <a:tailEnd type="triangle" w="sm" len="sm"/>
          </a:ln>
        </p:spPr>
        <p:txBody>
          <a:bodyPr/>
          <a:lstStyle/>
          <a:p>
            <a:endParaRPr lang="en-US"/>
          </a:p>
        </p:txBody>
      </p:sp>
      <p:sp>
        <p:nvSpPr>
          <p:cNvPr id="22559" name="Line 31"/>
          <p:cNvSpPr>
            <a:spLocks noChangeShapeType="1"/>
          </p:cNvSpPr>
          <p:nvPr/>
        </p:nvSpPr>
        <p:spPr bwMode="auto">
          <a:xfrm>
            <a:off x="5867400" y="4648200"/>
            <a:ext cx="457200" cy="0"/>
          </a:xfrm>
          <a:prstGeom prst="line">
            <a:avLst/>
          </a:prstGeom>
          <a:noFill/>
          <a:ln w="12700">
            <a:solidFill>
              <a:schemeClr val="tx2"/>
            </a:solidFill>
            <a:round/>
            <a:headEnd type="none" w="sm" len="sm"/>
            <a:tailEnd type="triangle" w="sm" len="sm"/>
          </a:ln>
        </p:spPr>
        <p:txBody>
          <a:bodyPr/>
          <a:lstStyle/>
          <a:p>
            <a:endParaRPr lang="en-US"/>
          </a:p>
        </p:txBody>
      </p:sp>
      <p:sp>
        <p:nvSpPr>
          <p:cNvPr id="545824" name="AutoShape 32"/>
          <p:cNvSpPr>
            <a:spLocks noChangeArrowheads="1"/>
          </p:cNvSpPr>
          <p:nvPr/>
        </p:nvSpPr>
        <p:spPr bwMode="auto">
          <a:xfrm>
            <a:off x="6172200" y="4267200"/>
            <a:ext cx="2057400" cy="914400"/>
          </a:xfrm>
          <a:prstGeom prst="irregularSeal1">
            <a:avLst/>
          </a:prstGeom>
          <a:solidFill>
            <a:srgbClr val="9900CC"/>
          </a:solidFill>
          <a:ln w="12700">
            <a:solidFill>
              <a:schemeClr val="tx1"/>
            </a:solidFill>
            <a:miter lim="800000"/>
            <a:headEnd type="none" w="sm" len="sm"/>
            <a:tailEnd type="none" w="sm" len="sm"/>
          </a:ln>
        </p:spPr>
        <p:txBody>
          <a:bodyPr wrap="none" anchor="ctr"/>
          <a:lstStyle/>
          <a:p>
            <a:pPr>
              <a:spcBef>
                <a:spcPct val="20000"/>
              </a:spcBef>
              <a:buClr>
                <a:srgbClr val="86C836"/>
              </a:buClr>
              <a:buFont typeface="Wingdings" pitchFamily="2" charset="2"/>
              <a:buChar char="§"/>
            </a:pPr>
            <a:endParaRPr lang="en-US"/>
          </a:p>
        </p:txBody>
      </p:sp>
      <p:sp>
        <p:nvSpPr>
          <p:cNvPr id="545825" name="Rectangle 33"/>
          <p:cNvSpPr>
            <a:spLocks noChangeArrowheads="1"/>
          </p:cNvSpPr>
          <p:nvPr/>
        </p:nvSpPr>
        <p:spPr bwMode="auto">
          <a:xfrm>
            <a:off x="6324600" y="4495800"/>
            <a:ext cx="1752600" cy="430213"/>
          </a:xfrm>
          <a:prstGeom prst="rect">
            <a:avLst/>
          </a:prstGeom>
          <a:noFill/>
          <a:ln w="9525">
            <a:noFill/>
            <a:miter lim="800000"/>
            <a:headEnd/>
            <a:tailEnd/>
          </a:ln>
        </p:spPr>
        <p:txBody>
          <a:bodyPr lIns="0" tIns="0" rIns="0" bIns="0">
            <a:spAutoFit/>
          </a:bodyPr>
          <a:lstStyle/>
          <a:p>
            <a:pPr eaLnBrk="0" hangingPunct="0">
              <a:spcBef>
                <a:spcPct val="20000"/>
              </a:spcBef>
              <a:buClr>
                <a:srgbClr val="86C836"/>
              </a:buClr>
              <a:defRPr/>
            </a:pPr>
            <a:r>
              <a:rPr lang="en-US" b="1" dirty="0">
                <a:solidFill>
                  <a:schemeClr val="bg1"/>
                </a:solidFill>
                <a:latin typeface="Arial" pitchFamily="34" charset="0"/>
              </a:rPr>
              <a:t>PDO</a:t>
            </a:r>
            <a:endParaRPr lang="en-US" sz="1600" b="1" baseline="-25000" dirty="0">
              <a:solidFill>
                <a:schemeClr val="bg1"/>
              </a:solidFill>
              <a:effectLst>
                <a:outerShdw blurRad="38100" dist="38100" dir="2700000" algn="tl">
                  <a:srgbClr val="C0C0C0"/>
                </a:outerShdw>
              </a:effectLst>
              <a:latin typeface="Arial" pitchFamily="34" charset="0"/>
            </a:endParaRPr>
          </a:p>
        </p:txBody>
      </p:sp>
      <p:sp>
        <p:nvSpPr>
          <p:cNvPr id="545826" name="AutoShape 34"/>
          <p:cNvSpPr>
            <a:spLocks noChangeArrowheads="1"/>
          </p:cNvSpPr>
          <p:nvPr/>
        </p:nvSpPr>
        <p:spPr bwMode="auto">
          <a:xfrm>
            <a:off x="3962400" y="3048000"/>
            <a:ext cx="976313" cy="381000"/>
          </a:xfrm>
          <a:custGeom>
            <a:avLst/>
            <a:gdLst>
              <a:gd name="T0" fmla="*/ 2147483647 w 21600"/>
              <a:gd name="T1" fmla="*/ 0 h 21600"/>
              <a:gd name="T2" fmla="*/ 0 w 21600"/>
              <a:gd name="T3" fmla="*/ 1045462211 h 21600"/>
              <a:gd name="T4" fmla="*/ 2147483647 w 21600"/>
              <a:gd name="T5" fmla="*/ 2090924422 h 21600"/>
              <a:gd name="T6" fmla="*/ 2147483647 w 21600"/>
              <a:gd name="T7" fmla="*/ 1045462211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a:noFill/>
            <a:miter lim="800000"/>
            <a:headEnd type="none" w="sm" len="sm"/>
            <a:tailEnd type="none" w="sm" len="sm"/>
          </a:ln>
        </p:spPr>
        <p:txBody>
          <a:bodyPr wrap="none" anchor="ctr"/>
          <a:lstStyle/>
          <a:p>
            <a:endParaRPr lang="en-US"/>
          </a:p>
        </p:txBody>
      </p:sp>
      <p:sp>
        <p:nvSpPr>
          <p:cNvPr id="545827" name="AutoShape 35"/>
          <p:cNvSpPr>
            <a:spLocks noChangeArrowheads="1"/>
          </p:cNvSpPr>
          <p:nvPr/>
        </p:nvSpPr>
        <p:spPr bwMode="auto">
          <a:xfrm>
            <a:off x="5486400" y="3048000"/>
            <a:ext cx="976313" cy="381000"/>
          </a:xfrm>
          <a:custGeom>
            <a:avLst/>
            <a:gdLst>
              <a:gd name="T0" fmla="*/ 2147483647 w 21600"/>
              <a:gd name="T1" fmla="*/ 0 h 21600"/>
              <a:gd name="T2" fmla="*/ 0 w 21600"/>
              <a:gd name="T3" fmla="*/ 1045462211 h 21600"/>
              <a:gd name="T4" fmla="*/ 2147483647 w 21600"/>
              <a:gd name="T5" fmla="*/ 2090924422 h 21600"/>
              <a:gd name="T6" fmla="*/ 2147483647 w 21600"/>
              <a:gd name="T7" fmla="*/ 1045462211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2700">
            <a:noFill/>
            <a:miter lim="800000"/>
            <a:headEnd type="none" w="sm" len="sm"/>
            <a:tailEnd type="none" w="sm" len="sm"/>
          </a:ln>
        </p:spPr>
        <p:txBody>
          <a:bodyPr wrap="none" anchor="ctr"/>
          <a:lstStyle/>
          <a:p>
            <a:endParaRPr lang="en-US"/>
          </a:p>
        </p:txBody>
      </p:sp>
      <p:sp>
        <p:nvSpPr>
          <p:cNvPr id="22564" name="AutoShape 36"/>
          <p:cNvSpPr>
            <a:spLocks noChangeArrowheads="1"/>
          </p:cNvSpPr>
          <p:nvPr/>
        </p:nvSpPr>
        <p:spPr bwMode="auto">
          <a:xfrm rot="7338823">
            <a:off x="2617788" y="3738563"/>
            <a:ext cx="533400" cy="450850"/>
          </a:xfrm>
          <a:custGeom>
            <a:avLst/>
            <a:gdLst>
              <a:gd name="T0" fmla="*/ 2147483647 w 21600"/>
              <a:gd name="T1" fmla="*/ 0 h 21600"/>
              <a:gd name="T2" fmla="*/ 2147483647 w 21600"/>
              <a:gd name="T3" fmla="*/ 2147483647 h 21600"/>
              <a:gd name="T4" fmla="*/ 1203760485 w 21600"/>
              <a:gd name="T5" fmla="*/ 2147483647 h 21600"/>
              <a:gd name="T6" fmla="*/ 2147483647 w 21600"/>
              <a:gd name="T7" fmla="*/ 1153838614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0000"/>
          </a:solidFill>
          <a:ln w="12700">
            <a:noFill/>
            <a:miter lim="800000"/>
            <a:headEnd type="none" w="sm" len="sm"/>
            <a:tailEnd type="none" w="sm" len="sm"/>
          </a:ln>
        </p:spPr>
        <p:txBody>
          <a:bodyPr wrap="none" anchor="ctr"/>
          <a:lstStyle/>
          <a:p>
            <a:endParaRPr lang="en-US"/>
          </a:p>
        </p:txBody>
      </p:sp>
      <p:sp>
        <p:nvSpPr>
          <p:cNvPr id="22565" name="AutoShape 37"/>
          <p:cNvSpPr>
            <a:spLocks noChangeArrowheads="1"/>
          </p:cNvSpPr>
          <p:nvPr/>
        </p:nvSpPr>
        <p:spPr bwMode="auto">
          <a:xfrm rot="5893603" flipH="1">
            <a:off x="2816225" y="3279775"/>
            <a:ext cx="457200" cy="450850"/>
          </a:xfrm>
          <a:custGeom>
            <a:avLst/>
            <a:gdLst>
              <a:gd name="T0" fmla="*/ 2147483647 w 21600"/>
              <a:gd name="T1" fmla="*/ 0 h 21600"/>
              <a:gd name="T2" fmla="*/ 2147483647 w 21600"/>
              <a:gd name="T3" fmla="*/ 2147483647 h 21600"/>
              <a:gd name="T4" fmla="*/ 649754286 w 21600"/>
              <a:gd name="T5" fmla="*/ 2147483647 h 21600"/>
              <a:gd name="T6" fmla="*/ 2147483647 w 21600"/>
              <a:gd name="T7" fmla="*/ 1153838614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0000"/>
          </a:solidFill>
          <a:ln w="12700">
            <a:noFill/>
            <a:miter lim="800000"/>
            <a:headEnd type="none" w="sm" len="sm"/>
            <a:tailEnd type="none" w="sm" len="sm"/>
          </a:ln>
        </p:spPr>
        <p:txBody>
          <a:bodyPr wrap="none" anchor="ctr"/>
          <a:lstStyle/>
          <a:p>
            <a:endParaRPr lang="en-US"/>
          </a:p>
        </p:txBody>
      </p:sp>
      <p:sp>
        <p:nvSpPr>
          <p:cNvPr id="22566" name="AutoShape 38"/>
          <p:cNvSpPr>
            <a:spLocks noChangeArrowheads="1"/>
          </p:cNvSpPr>
          <p:nvPr/>
        </p:nvSpPr>
        <p:spPr bwMode="auto">
          <a:xfrm rot="2332858">
            <a:off x="2133600" y="3276600"/>
            <a:ext cx="609600" cy="304800"/>
          </a:xfrm>
          <a:custGeom>
            <a:avLst/>
            <a:gdLst>
              <a:gd name="T0" fmla="*/ 2147483647 w 21600"/>
              <a:gd name="T1" fmla="*/ 0 h 21600"/>
              <a:gd name="T2" fmla="*/ 0 w 21600"/>
              <a:gd name="T3" fmla="*/ 428221154 h 21600"/>
              <a:gd name="T4" fmla="*/ 2147483647 w 21600"/>
              <a:gd name="T5" fmla="*/ 856442309 h 21600"/>
              <a:gd name="T6" fmla="*/ 2147483647 w 21600"/>
              <a:gd name="T7" fmla="*/ 42822115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rgbClr val="FFFFCC"/>
            </a:solidFill>
            <a:miter lim="800000"/>
            <a:headEnd type="none" w="sm" len="sm"/>
            <a:tailEnd type="none" w="sm" len="sm"/>
          </a:ln>
        </p:spPr>
        <p:txBody>
          <a:bodyPr wrap="none" anchor="ctr"/>
          <a:lstStyle/>
          <a:p>
            <a:endParaRPr lang="en-US"/>
          </a:p>
        </p:txBody>
      </p:sp>
      <p:sp>
        <p:nvSpPr>
          <p:cNvPr id="22567" name="AutoShape 39"/>
          <p:cNvSpPr>
            <a:spLocks noChangeArrowheads="1"/>
          </p:cNvSpPr>
          <p:nvPr/>
        </p:nvSpPr>
        <p:spPr bwMode="auto">
          <a:xfrm rot="2332858">
            <a:off x="1549400" y="2814638"/>
            <a:ext cx="609600" cy="342900"/>
          </a:xfrm>
          <a:custGeom>
            <a:avLst/>
            <a:gdLst>
              <a:gd name="T0" fmla="*/ 2147483647 w 21600"/>
              <a:gd name="T1" fmla="*/ 0 h 21600"/>
              <a:gd name="T2" fmla="*/ 0 w 21600"/>
              <a:gd name="T3" fmla="*/ 685928022 h 21600"/>
              <a:gd name="T4" fmla="*/ 2147483647 w 21600"/>
              <a:gd name="T5" fmla="*/ 1371856044 h 21600"/>
              <a:gd name="T6" fmla="*/ 2147483647 w 21600"/>
              <a:gd name="T7" fmla="*/ 68592802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rgbClr val="FFFFCC"/>
            </a:solidFill>
            <a:miter lim="800000"/>
            <a:headEnd type="none" w="sm" len="sm"/>
            <a:tailEnd type="none" w="sm" len="sm"/>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545826"/>
                                        </p:tgtEl>
                                        <p:attrNameLst>
                                          <p:attrName>style.visibility</p:attrName>
                                        </p:attrNameLst>
                                      </p:cBhvr>
                                      <p:to>
                                        <p:strVal val="visible"/>
                                      </p:to>
                                    </p:set>
                                    <p:animEffect transition="in" filter="slide(fromLeft)">
                                      <p:cBhvr>
                                        <p:cTn id="7" dur="500"/>
                                        <p:tgtEl>
                                          <p:spTgt spid="545826"/>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545827"/>
                                        </p:tgtEl>
                                        <p:attrNameLst>
                                          <p:attrName>style.visibility</p:attrName>
                                        </p:attrNameLst>
                                      </p:cBhvr>
                                      <p:to>
                                        <p:strVal val="visible"/>
                                      </p:to>
                                    </p:set>
                                    <p:animEffect transition="in" filter="slide(fromLeft)">
                                      <p:cBhvr>
                                        <p:cTn id="11" dur="500"/>
                                        <p:tgtEl>
                                          <p:spTgt spid="545827"/>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545794"/>
                                        </p:tgtEl>
                                        <p:attrNameLst>
                                          <p:attrName>style.visibility</p:attrName>
                                        </p:attrNameLst>
                                      </p:cBhvr>
                                      <p:to>
                                        <p:strVal val="visible"/>
                                      </p:to>
                                    </p:set>
                                  </p:childTnLst>
                                </p:cTn>
                              </p:par>
                            </p:childTnLst>
                          </p:cTn>
                        </p:par>
                        <p:par>
                          <p:cTn id="15" fill="hold">
                            <p:stCondLst>
                              <p:cond delay="1500"/>
                            </p:stCondLst>
                            <p:childTnLst>
                              <p:par>
                                <p:cTn id="16" presetID="1" presetClass="entr" presetSubtype="0" fill="hold" grpId="0" nodeType="afterEffect">
                                  <p:stCondLst>
                                    <p:cond delay="0"/>
                                  </p:stCondLst>
                                  <p:childTnLst>
                                    <p:set>
                                      <p:cBhvr>
                                        <p:cTn id="17" dur="1" fill="hold">
                                          <p:stCondLst>
                                            <p:cond delay="499"/>
                                          </p:stCondLst>
                                        </p:cTn>
                                        <p:tgtEl>
                                          <p:spTgt spid="545797"/>
                                        </p:tgtEl>
                                        <p:attrNameLst>
                                          <p:attrName>style.visibility</p:attrName>
                                        </p:attrNameLst>
                                      </p:cBhvr>
                                      <p:to>
                                        <p:strVal val="visible"/>
                                      </p:to>
                                    </p:set>
                                  </p:childTnLst>
                                </p:cTn>
                              </p:par>
                            </p:childTnLst>
                          </p:cTn>
                        </p:par>
                        <p:par>
                          <p:cTn id="18" fill="hold">
                            <p:stCondLst>
                              <p:cond delay="2000"/>
                            </p:stCondLst>
                            <p:childTnLst>
                              <p:par>
                                <p:cTn id="19" presetID="1" presetClass="entr" presetSubtype="0" fill="hold" grpId="0" nodeType="afterEffect">
                                  <p:stCondLst>
                                    <p:cond delay="0"/>
                                  </p:stCondLst>
                                  <p:childTnLst>
                                    <p:set>
                                      <p:cBhvr>
                                        <p:cTn id="20" dur="1" fill="hold">
                                          <p:stCondLst>
                                            <p:cond delay="499"/>
                                          </p:stCondLst>
                                        </p:cTn>
                                        <p:tgtEl>
                                          <p:spTgt spid="545796"/>
                                        </p:tgtEl>
                                        <p:attrNameLst>
                                          <p:attrName>style.visibility</p:attrName>
                                        </p:attrNameLst>
                                      </p:cBhvr>
                                      <p:to>
                                        <p:strVal val="visible"/>
                                      </p:to>
                                    </p:set>
                                  </p:childTnLst>
                                </p:cTn>
                              </p:par>
                            </p:childTnLst>
                          </p:cTn>
                        </p:par>
                        <p:par>
                          <p:cTn id="21" fill="hold">
                            <p:stCondLst>
                              <p:cond delay="2500"/>
                            </p:stCondLst>
                            <p:childTnLst>
                              <p:par>
                                <p:cTn id="22" presetID="1" presetClass="entr" presetSubtype="0" fill="hold" grpId="0" nodeType="afterEffect">
                                  <p:stCondLst>
                                    <p:cond delay="0"/>
                                  </p:stCondLst>
                                  <p:childTnLst>
                                    <p:set>
                                      <p:cBhvr>
                                        <p:cTn id="23" dur="1" fill="hold">
                                          <p:stCondLst>
                                            <p:cond delay="499"/>
                                          </p:stCondLst>
                                        </p:cTn>
                                        <p:tgtEl>
                                          <p:spTgt spid="5458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794" grpId="0" animBg="1"/>
      <p:bldP spid="545796" grpId="0" animBg="1"/>
      <p:bldP spid="545797" grpId="0" animBg="1"/>
      <p:bldP spid="545824" grpId="0" animBg="1"/>
      <p:bldP spid="545826" grpId="0" animBg="1"/>
      <p:bldP spid="54582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80898" name="Picture 2"/>
          <p:cNvPicPr>
            <a:picLocks noChangeAspect="1" noChangeArrowheads="1"/>
          </p:cNvPicPr>
          <p:nvPr/>
        </p:nvPicPr>
        <p:blipFill>
          <a:blip r:embed="rId2"/>
          <a:srcRect/>
          <a:stretch>
            <a:fillRect/>
          </a:stretch>
        </p:blipFill>
        <p:spPr bwMode="auto">
          <a:xfrm>
            <a:off x="228599" y="304800"/>
            <a:ext cx="7196667" cy="6477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609600" y="1371600"/>
            <a:ext cx="5105400" cy="5029200"/>
          </a:xfrm>
        </p:spPr>
        <p:txBody>
          <a:bodyPr/>
          <a:lstStyle/>
          <a:p>
            <a:r>
              <a:rPr lang="ru-RU" sz="3200" b="1" dirty="0" smtClean="0"/>
              <a:t>«Биоиндустрия и биоресурсы (БиоТех2030)»</a:t>
            </a:r>
          </a:p>
          <a:p>
            <a:endParaRPr lang="ru-RU" sz="3200" dirty="0" smtClean="0"/>
          </a:p>
          <a:p>
            <a:endParaRPr lang="ru-RU" sz="3200" dirty="0" smtClean="0"/>
          </a:p>
          <a:p>
            <a:r>
              <a:rPr lang="ru-RU" sz="3200" b="1" dirty="0" smtClean="0"/>
              <a:t>«Биоэнергетика»</a:t>
            </a:r>
          </a:p>
        </p:txBody>
      </p:sp>
      <p:sp>
        <p:nvSpPr>
          <p:cNvPr id="13315" name="Rectangle 2"/>
          <p:cNvSpPr>
            <a:spLocks noChangeArrowheads="1"/>
          </p:cNvSpPr>
          <p:nvPr/>
        </p:nvSpPr>
        <p:spPr bwMode="auto">
          <a:xfrm>
            <a:off x="76200" y="76200"/>
            <a:ext cx="8458200" cy="762000"/>
          </a:xfrm>
          <a:prstGeom prst="rect">
            <a:avLst/>
          </a:prstGeom>
          <a:noFill/>
          <a:ln w="9525">
            <a:noFill/>
            <a:miter lim="800000"/>
            <a:headEnd/>
            <a:tailEnd/>
          </a:ln>
        </p:spPr>
        <p:txBody>
          <a:bodyPr/>
          <a:lstStyle/>
          <a:p>
            <a:pPr algn="l" defTabSz="912813" eaLnBrk="0" hangingPunct="0">
              <a:defRPr/>
            </a:pPr>
            <a:r>
              <a:rPr lang="ru-RU" b="1" dirty="0" smtClean="0">
                <a:latin typeface="+mn-lt"/>
              </a:rPr>
              <a:t>Российские </a:t>
            </a:r>
            <a:r>
              <a:rPr lang="ru-RU" b="1" dirty="0" smtClean="0"/>
              <a:t>Технологические Платформы</a:t>
            </a:r>
          </a:p>
        </p:txBody>
      </p:sp>
      <p:pic>
        <p:nvPicPr>
          <p:cNvPr id="5" name="Picture 4" descr="BioTech2030_Ru_big.jpg"/>
          <p:cNvPicPr>
            <a:picLocks noChangeAspect="1"/>
          </p:cNvPicPr>
          <p:nvPr/>
        </p:nvPicPr>
        <p:blipFill>
          <a:blip r:embed="rId3" cstate="print"/>
          <a:stretch>
            <a:fillRect/>
          </a:stretch>
        </p:blipFill>
        <p:spPr>
          <a:xfrm>
            <a:off x="6062472" y="1109472"/>
            <a:ext cx="2929128" cy="1938528"/>
          </a:xfrm>
          <a:prstGeom prst="rect">
            <a:avLst/>
          </a:prstGeom>
        </p:spPr>
      </p:pic>
      <p:pic>
        <p:nvPicPr>
          <p:cNvPr id="6" name="Picture 5" descr="s_4-urchat-29408-934.gif"/>
          <p:cNvPicPr>
            <a:picLocks noChangeAspect="1"/>
          </p:cNvPicPr>
          <p:nvPr/>
        </p:nvPicPr>
        <p:blipFill>
          <a:blip r:embed="rId4"/>
          <a:stretch>
            <a:fillRect/>
          </a:stretch>
        </p:blipFill>
        <p:spPr>
          <a:xfrm>
            <a:off x="6629400" y="3429000"/>
            <a:ext cx="1752600" cy="1752600"/>
          </a:xfrm>
          <a:prstGeom prst="rect">
            <a:avLst/>
          </a:prstGeom>
        </p:spPr>
      </p:pic>
      <p:sp>
        <p:nvSpPr>
          <p:cNvPr id="7" name="TextBox 6"/>
          <p:cNvSpPr txBox="1"/>
          <p:nvPr/>
        </p:nvSpPr>
        <p:spPr>
          <a:xfrm>
            <a:off x="5410200" y="5029200"/>
            <a:ext cx="3657600" cy="1569660"/>
          </a:xfrm>
          <a:prstGeom prst="rect">
            <a:avLst/>
          </a:prstGeom>
          <a:noFill/>
        </p:spPr>
        <p:txBody>
          <a:bodyPr wrap="square" rtlCol="0">
            <a:spAutoFit/>
          </a:bodyPr>
          <a:lstStyle/>
          <a:p>
            <a:r>
              <a:rPr lang="ru-RU" sz="2400" b="1" dirty="0" smtClean="0"/>
              <a:t>Российский научный центр </a:t>
            </a:r>
          </a:p>
          <a:p>
            <a:r>
              <a:rPr lang="ru-RU" sz="2400" b="1" dirty="0" smtClean="0"/>
              <a:t>"Курчатовский институт"</a:t>
            </a:r>
            <a:endParaRPr lang="ru-RU" sz="2400" b="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2"/>
          <p:cNvSpPr>
            <a:spLocks noGrp="1"/>
          </p:cNvSpPr>
          <p:nvPr>
            <p:ph type="title"/>
          </p:nvPr>
        </p:nvSpPr>
        <p:spPr/>
        <p:txBody>
          <a:bodyPr/>
          <a:lstStyle/>
          <a:p>
            <a:r>
              <a:rPr lang="ru-RU" dirty="0" smtClean="0"/>
              <a:t>Конференция </a:t>
            </a:r>
            <a:r>
              <a:rPr lang="en-US" dirty="0" smtClean="0"/>
              <a:t>“</a:t>
            </a:r>
            <a:r>
              <a:rPr lang="ru-RU" dirty="0" smtClean="0"/>
              <a:t>Грэйнтек</a:t>
            </a:r>
            <a:r>
              <a:rPr lang="en-US" dirty="0" smtClean="0"/>
              <a:t>-201</a:t>
            </a:r>
            <a:r>
              <a:rPr lang="ru-RU" dirty="0" smtClean="0"/>
              <a:t>1</a:t>
            </a:r>
            <a:r>
              <a:rPr lang="en-US" dirty="0" smtClean="0"/>
              <a:t>”</a:t>
            </a:r>
            <a:br>
              <a:rPr lang="en-US" dirty="0" smtClean="0"/>
            </a:br>
            <a:endParaRPr lang="en-US" dirty="0" smtClean="0"/>
          </a:p>
        </p:txBody>
      </p:sp>
      <p:sp>
        <p:nvSpPr>
          <p:cNvPr id="5" name="Text Placeholder 2"/>
          <p:cNvSpPr txBox="1">
            <a:spLocks/>
          </p:cNvSpPr>
          <p:nvPr/>
        </p:nvSpPr>
        <p:spPr bwMode="auto">
          <a:xfrm>
            <a:off x="762000" y="2286000"/>
            <a:ext cx="7848600" cy="3657600"/>
          </a:xfrm>
          <a:prstGeom prst="rect">
            <a:avLst/>
          </a:prstGeom>
          <a:noFill/>
          <a:ln w="9525">
            <a:noFill/>
            <a:miter lim="800000"/>
            <a:headEnd/>
            <a:tailEnd/>
          </a:ln>
        </p:spPr>
        <p:txBody>
          <a:bodyPr/>
          <a:lstStyle/>
          <a:p>
            <a:pPr marL="342900" indent="-342900">
              <a:spcBef>
                <a:spcPct val="20000"/>
              </a:spcBef>
              <a:buClr>
                <a:srgbClr val="86C836"/>
              </a:buClr>
              <a:buFont typeface="Wingdings" pitchFamily="2" charset="2"/>
              <a:buNone/>
              <a:defRPr/>
            </a:pPr>
            <a:r>
              <a:rPr lang="ru-RU" sz="3200" kern="0" dirty="0">
                <a:latin typeface="Calibri" pitchFamily="34" charset="0"/>
              </a:rPr>
              <a:t>Конференция по глубокой переработке зерна и </a:t>
            </a:r>
            <a:r>
              <a:rPr lang="ru-RU" sz="3200" kern="0" dirty="0" smtClean="0">
                <a:latin typeface="Calibri" pitchFamily="34" charset="0"/>
              </a:rPr>
              <a:t>«зеленой» химии</a:t>
            </a:r>
            <a:endParaRPr lang="ru-RU" sz="3200" kern="0" dirty="0">
              <a:latin typeface="Calibri" pitchFamily="34" charset="0"/>
            </a:endParaRPr>
          </a:p>
          <a:p>
            <a:pPr marL="342900" indent="-342900">
              <a:spcBef>
                <a:spcPct val="20000"/>
              </a:spcBef>
              <a:buClr>
                <a:srgbClr val="86C836"/>
              </a:buClr>
              <a:buFont typeface="Wingdings" pitchFamily="2" charset="2"/>
              <a:buNone/>
              <a:defRPr/>
            </a:pPr>
            <a:r>
              <a:rPr lang="ru-RU" sz="3200" b="1" kern="0" dirty="0" smtClean="0">
                <a:latin typeface="Calibri" pitchFamily="34" charset="0"/>
              </a:rPr>
              <a:t>16-17 ноября  </a:t>
            </a:r>
            <a:r>
              <a:rPr lang="en-US" sz="3200" b="1" kern="0" dirty="0" smtClean="0">
                <a:latin typeface="Calibri" pitchFamily="34" charset="0"/>
              </a:rPr>
              <a:t>201</a:t>
            </a:r>
            <a:r>
              <a:rPr lang="ru-RU" sz="3200" b="1" kern="0" dirty="0" smtClean="0">
                <a:latin typeface="Calibri" pitchFamily="34" charset="0"/>
              </a:rPr>
              <a:t>1</a:t>
            </a:r>
            <a:r>
              <a:rPr lang="en-US" sz="3200" b="1" kern="0" dirty="0" smtClean="0">
                <a:latin typeface="Calibri" pitchFamily="34" charset="0"/>
              </a:rPr>
              <a:t> </a:t>
            </a:r>
            <a:endParaRPr lang="en-US" sz="3200" b="1" kern="0" dirty="0">
              <a:latin typeface="Calibri" pitchFamily="34" charset="0"/>
            </a:endParaRPr>
          </a:p>
          <a:p>
            <a:pPr marL="342900" indent="-342900">
              <a:spcBef>
                <a:spcPct val="20000"/>
              </a:spcBef>
              <a:buClr>
                <a:srgbClr val="86C836"/>
              </a:buClr>
              <a:buFont typeface="Wingdings" pitchFamily="2" charset="2"/>
              <a:buNone/>
              <a:defRPr/>
            </a:pPr>
            <a:r>
              <a:rPr lang="ru-RU" sz="3200" kern="0" dirty="0" smtClean="0">
                <a:latin typeface="Calibri" pitchFamily="34" charset="0"/>
              </a:rPr>
              <a:t>Ирис Конгресс Отель, Москва</a:t>
            </a:r>
          </a:p>
          <a:p>
            <a:pPr defTabSz="912813"/>
            <a:endParaRPr lang="ru-RU" sz="3200" dirty="0" smtClean="0"/>
          </a:p>
          <a:p>
            <a:pPr defTabSz="912813"/>
            <a:r>
              <a:rPr lang="ru-RU" dirty="0" smtClean="0"/>
              <a:t>Аблаев Алексей Равильевич</a:t>
            </a:r>
          </a:p>
          <a:p>
            <a:pPr defTabSz="912813"/>
            <a:r>
              <a:rPr lang="ru-RU" dirty="0" smtClean="0"/>
              <a:t>Российская Биотопливная Ассоциация</a:t>
            </a:r>
            <a:endParaRPr lang="en-US" i="1" dirty="0" smtClean="0">
              <a:hlinkClick r:id="rId2"/>
            </a:endParaRPr>
          </a:p>
          <a:p>
            <a:pPr defTabSz="912813"/>
            <a:r>
              <a:rPr lang="en-US" sz="2400" dirty="0" smtClean="0">
                <a:hlinkClick r:id="rId2"/>
              </a:rPr>
              <a:t>Alex.ablaev@biotoplivo.ru</a:t>
            </a:r>
            <a:endParaRPr lang="ru-RU" sz="2400" dirty="0" smtClean="0"/>
          </a:p>
          <a:p>
            <a:pPr marL="342900" indent="-342900">
              <a:spcBef>
                <a:spcPct val="20000"/>
              </a:spcBef>
              <a:buClr>
                <a:srgbClr val="86C836"/>
              </a:buClr>
              <a:buFont typeface="Wingdings" pitchFamily="2" charset="2"/>
              <a:buNone/>
              <a:defRPr/>
            </a:pPr>
            <a:endParaRPr lang="en-US" kern="0" dirty="0">
              <a:latin typeface="Calibri" pitchFamily="34" charset="0"/>
            </a:endParaRPr>
          </a:p>
          <a:p>
            <a:pPr marL="342900" indent="-342900">
              <a:spcBef>
                <a:spcPct val="20000"/>
              </a:spcBef>
              <a:buClr>
                <a:srgbClr val="86C836"/>
              </a:buClr>
              <a:buFont typeface="Wingdings" pitchFamily="2" charset="2"/>
              <a:buNone/>
              <a:defRPr/>
            </a:pPr>
            <a:endParaRPr lang="en-US" kern="0" dirty="0">
              <a:latin typeface="Calibri" pitchFamily="34" charset="0"/>
            </a:endParaRPr>
          </a:p>
        </p:txBody>
      </p:sp>
      <p:pic>
        <p:nvPicPr>
          <p:cNvPr id="44036" name="Content Placeholder 6" descr="graintek logo ru big.jpg"/>
          <p:cNvPicPr>
            <a:picLocks noGrp="1" noChangeAspect="1"/>
          </p:cNvPicPr>
          <p:nvPr>
            <p:ph idx="1"/>
          </p:nvPr>
        </p:nvPicPr>
        <p:blipFill>
          <a:blip r:embed="rId3" cstate="print"/>
          <a:srcRect/>
          <a:stretch>
            <a:fillRect/>
          </a:stretch>
        </p:blipFill>
        <p:spPr>
          <a:xfrm>
            <a:off x="1978025" y="685800"/>
            <a:ext cx="5641975" cy="15240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879475" y="1447800"/>
          <a:ext cx="7578725" cy="1389063"/>
        </p:xfrm>
        <a:graphic>
          <a:graphicData uri="http://schemas.openxmlformats.org/presentationml/2006/ole">
            <p:oleObj spid="_x0000_s44034" name="Document" r:id="rId4" imgW="5038560" imgH="923760" progId="">
              <p:embed/>
            </p:oleObj>
          </a:graphicData>
        </a:graphic>
      </p:graphicFrame>
      <p:graphicFrame>
        <p:nvGraphicFramePr>
          <p:cNvPr id="1027" name="Object 3"/>
          <p:cNvGraphicFramePr>
            <a:graphicFrameLocks noChangeAspect="1"/>
          </p:cNvGraphicFramePr>
          <p:nvPr/>
        </p:nvGraphicFramePr>
        <p:xfrm>
          <a:off x="990600" y="3962400"/>
          <a:ext cx="7670800" cy="1828800"/>
        </p:xfrm>
        <a:graphic>
          <a:graphicData uri="http://schemas.openxmlformats.org/presentationml/2006/ole">
            <p:oleObj spid="_x0000_s44035" name="Document" r:id="rId5" imgW="5553000" imgH="1324080" progId="">
              <p:embed/>
            </p:oleObj>
          </a:graphicData>
        </a:graphic>
      </p:graphicFrame>
      <p:sp>
        <p:nvSpPr>
          <p:cNvPr id="1029" name="TextBox 5"/>
          <p:cNvSpPr txBox="1">
            <a:spLocks noChangeArrowheads="1"/>
          </p:cNvSpPr>
          <p:nvPr/>
        </p:nvSpPr>
        <p:spPr bwMode="auto">
          <a:xfrm>
            <a:off x="609600" y="2971800"/>
            <a:ext cx="8229600" cy="400050"/>
          </a:xfrm>
          <a:prstGeom prst="rect">
            <a:avLst/>
          </a:prstGeom>
          <a:noFill/>
          <a:ln w="9525">
            <a:noFill/>
            <a:miter lim="800000"/>
            <a:headEnd/>
            <a:tailEnd/>
          </a:ln>
        </p:spPr>
        <p:txBody>
          <a:bodyPr>
            <a:spAutoFit/>
          </a:bodyPr>
          <a:lstStyle/>
          <a:p>
            <a:r>
              <a:rPr lang="ru-RU" sz="2000" b="1">
                <a:solidFill>
                  <a:srgbClr val="FF0000"/>
                </a:solidFill>
              </a:rPr>
              <a:t>Янтарная кислота	Фумаровая кислота	Яблочная кислота </a:t>
            </a:r>
            <a:endParaRPr lang="en-US" sz="2000" b="1">
              <a:solidFill>
                <a:srgbClr val="FF0000"/>
              </a:solidFill>
            </a:endParaRPr>
          </a:p>
        </p:txBody>
      </p:sp>
      <p:sp>
        <p:nvSpPr>
          <p:cNvPr id="6" name="Title 5"/>
          <p:cNvSpPr>
            <a:spLocks noGrp="1"/>
          </p:cNvSpPr>
          <p:nvPr>
            <p:ph type="title"/>
          </p:nvPr>
        </p:nvSpPr>
        <p:spPr>
          <a:xfrm>
            <a:off x="228600" y="228600"/>
            <a:ext cx="6781800" cy="609600"/>
          </a:xfrm>
        </p:spPr>
        <p:txBody>
          <a:bodyPr/>
          <a:lstStyle/>
          <a:p>
            <a:r>
              <a:rPr lang="ru-RU" dirty="0" smtClean="0"/>
              <a:t>Биоматериалы </a:t>
            </a:r>
            <a:endParaRPr lang="en-US" dirty="0"/>
          </a:p>
        </p:txBody>
      </p:sp>
      <p:sp>
        <p:nvSpPr>
          <p:cNvPr id="7" name="Content Placeholder 6"/>
          <p:cNvSpPr>
            <a:spLocks noGrp="1"/>
          </p:cNvSpPr>
          <p:nvPr>
            <p:ph idx="1"/>
          </p:nvPr>
        </p:nvSpPr>
        <p:spPr/>
        <p:txBody>
          <a:bodyPr/>
          <a:lstStyle/>
          <a:p>
            <a:endParaRPr lang="en-US"/>
          </a:p>
        </p:txBody>
      </p:sp>
      <p:sp>
        <p:nvSpPr>
          <p:cNvPr id="8" name="TextBox 7"/>
          <p:cNvSpPr txBox="1"/>
          <p:nvPr/>
        </p:nvSpPr>
        <p:spPr>
          <a:xfrm>
            <a:off x="152400" y="6400800"/>
            <a:ext cx="8991600" cy="400110"/>
          </a:xfrm>
          <a:prstGeom prst="rect">
            <a:avLst/>
          </a:prstGeom>
          <a:noFill/>
        </p:spPr>
        <p:txBody>
          <a:bodyPr wrap="square" rtlCol="0">
            <a:spAutoFit/>
          </a:bodyPr>
          <a:lstStyle/>
          <a:p>
            <a:pPr algn="l"/>
            <a:r>
              <a:rPr lang="ru-RU" sz="2000" i="1" dirty="0" smtClean="0"/>
              <a:t>Источник: Министерство  Знергетики США,  проект </a:t>
            </a:r>
            <a:r>
              <a:rPr lang="en-US" sz="2000" i="1" dirty="0" smtClean="0"/>
              <a:t>BREW </a:t>
            </a:r>
            <a:r>
              <a:rPr lang="ru-RU" sz="2000" i="1" dirty="0" smtClean="0"/>
              <a:t>- </a:t>
            </a:r>
            <a:r>
              <a:rPr lang="en-US" sz="2000" i="1" dirty="0" smtClean="0"/>
              <a:t>EU</a:t>
            </a:r>
            <a:endParaRPr lang="en-US" sz="2000"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www.chemistryinnovation.co.uk/roadmap/sustainable/files/gfx/succinic%20acid%20DOE.JPG"/>
          <p:cNvPicPr>
            <a:picLocks noChangeAspect="1" noChangeArrowheads="1"/>
          </p:cNvPicPr>
          <p:nvPr/>
        </p:nvPicPr>
        <p:blipFill>
          <a:blip r:embed="rId2" cstate="print"/>
          <a:srcRect/>
          <a:stretch>
            <a:fillRect/>
          </a:stretch>
        </p:blipFill>
        <p:spPr bwMode="auto">
          <a:xfrm>
            <a:off x="228600" y="1143000"/>
            <a:ext cx="8548688" cy="5419725"/>
          </a:xfrm>
          <a:prstGeom prst="rect">
            <a:avLst/>
          </a:prstGeom>
          <a:noFill/>
          <a:ln w="9525">
            <a:noFill/>
            <a:miter lim="800000"/>
            <a:headEnd/>
            <a:tailEnd/>
          </a:ln>
        </p:spPr>
      </p:pic>
      <p:sp>
        <p:nvSpPr>
          <p:cNvPr id="4" name="Title 3"/>
          <p:cNvSpPr>
            <a:spLocks noGrp="1"/>
          </p:cNvSpPr>
          <p:nvPr>
            <p:ph type="title"/>
          </p:nvPr>
        </p:nvSpPr>
        <p:spPr>
          <a:xfrm>
            <a:off x="228600" y="228600"/>
            <a:ext cx="6934200" cy="609600"/>
          </a:xfrm>
        </p:spPr>
        <p:txBody>
          <a:bodyPr/>
          <a:lstStyle/>
          <a:p>
            <a:r>
              <a:rPr lang="ru-RU" dirty="0" smtClean="0"/>
              <a:t>«Строительные блоки» для химии</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r>
              <a:rPr lang="ru-RU" smtClean="0"/>
              <a:t>«Строительные блоки» для химии</a:t>
            </a:r>
            <a:endParaRPr lang="en-US" smtClean="0"/>
          </a:p>
        </p:txBody>
      </p:sp>
      <p:sp>
        <p:nvSpPr>
          <p:cNvPr id="117763" name="Content Placeholder 2"/>
          <p:cNvSpPr>
            <a:spLocks noGrp="1"/>
          </p:cNvSpPr>
          <p:nvPr>
            <p:ph idx="1"/>
          </p:nvPr>
        </p:nvSpPr>
        <p:spPr/>
        <p:txBody>
          <a:bodyPr/>
          <a:lstStyle/>
          <a:p>
            <a:endParaRPr lang="en-US" smtClean="0"/>
          </a:p>
        </p:txBody>
      </p:sp>
      <p:pic>
        <p:nvPicPr>
          <p:cNvPr id="117764" name="Picture 2" descr="http://www.chemistryinnovation.co.uk/roadmap/sustainable/files/gfx/itaconic%20acid%20DOE.JPG"/>
          <p:cNvPicPr>
            <a:picLocks noChangeAspect="1" noChangeArrowheads="1"/>
          </p:cNvPicPr>
          <p:nvPr/>
        </p:nvPicPr>
        <p:blipFill>
          <a:blip r:embed="rId2" cstate="print"/>
          <a:srcRect/>
          <a:stretch>
            <a:fillRect/>
          </a:stretch>
        </p:blipFill>
        <p:spPr bwMode="auto">
          <a:xfrm>
            <a:off x="381000" y="1143000"/>
            <a:ext cx="8382000" cy="5592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Ethanol - what to do">
  <a:themeElements>
    <a:clrScheme name="">
      <a:dk1>
        <a:srgbClr val="000000"/>
      </a:dk1>
      <a:lt1>
        <a:srgbClr val="FFFFFF"/>
      </a:lt1>
      <a:dk2>
        <a:srgbClr val="000000"/>
      </a:dk2>
      <a:lt2>
        <a:srgbClr val="808080"/>
      </a:lt2>
      <a:accent1>
        <a:srgbClr val="BBE0E3"/>
      </a:accent1>
      <a:accent2>
        <a:srgbClr val="2D2D78"/>
      </a:accent2>
      <a:accent3>
        <a:srgbClr val="FFFFFF"/>
      </a:accent3>
      <a:accent4>
        <a:srgbClr val="000000"/>
      </a:accent4>
      <a:accent5>
        <a:srgbClr val="DAEDEF"/>
      </a:accent5>
      <a:accent6>
        <a:srgbClr val="28286C"/>
      </a:accent6>
      <a:hlink>
        <a:srgbClr val="3C5AB4"/>
      </a:hlink>
      <a:folHlink>
        <a:srgbClr val="5A9C28"/>
      </a:folHlink>
    </a:clrScheme>
    <a:fontScheme name="Ethanol - what to do">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ase" latinLnBrk="0" hangingPunct="1">
          <a:lnSpc>
            <a:spcPct val="100000"/>
          </a:lnSpc>
          <a:spcBef>
            <a:spcPct val="20000"/>
          </a:spcBef>
          <a:spcAft>
            <a:spcPct val="0"/>
          </a:spcAft>
          <a:buClr>
            <a:srgbClr val="86C836"/>
          </a:buClr>
          <a:buSzTx/>
          <a:buFont typeface="Wingdings" pitchFamily="2" charset="2"/>
          <a:buChar char="§"/>
          <a:tabLst/>
          <a:defRPr kumimoji="0" lang="en-US" sz="1800" b="0" i="0" u="none" strike="noStrike" cap="none" normalizeH="0" baseline="0" smtClean="0">
            <a:ln>
              <a:noFill/>
            </a:ln>
            <a:solidFill>
              <a:srgbClr val="282D63"/>
            </a:solidFill>
            <a:effectLst/>
            <a:latin typeface="Trebuchet MS"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ctr" defTabSz="914400" rtl="0" eaLnBrk="1" fontAlgn="base" latinLnBrk="0" hangingPunct="1">
          <a:lnSpc>
            <a:spcPct val="100000"/>
          </a:lnSpc>
          <a:spcBef>
            <a:spcPct val="20000"/>
          </a:spcBef>
          <a:spcAft>
            <a:spcPct val="0"/>
          </a:spcAft>
          <a:buClr>
            <a:srgbClr val="86C836"/>
          </a:buClr>
          <a:buSzTx/>
          <a:buFont typeface="Wingdings" pitchFamily="2" charset="2"/>
          <a:buChar char="§"/>
          <a:tabLst/>
          <a:defRPr kumimoji="0" lang="en-US" sz="1800" b="0" i="0" u="none" strike="noStrike" cap="none" normalizeH="0" baseline="0" smtClean="0">
            <a:ln>
              <a:noFill/>
            </a:ln>
            <a:solidFill>
              <a:srgbClr val="282D63"/>
            </a:solidFill>
            <a:effectLst/>
            <a:latin typeface="Trebuchet MS" pitchFamily="34" charset="0"/>
          </a:defRPr>
        </a:defPPr>
      </a:lstStyle>
    </a:lnDef>
  </a:objectDefaults>
  <a:extraClrSchemeLst>
    <a:extraClrScheme>
      <a:clrScheme name="Ethanol - what to 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thanol - what to 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thanol - what to 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thanol - what to 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thanol - what to 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thanol - what to 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thanol - what to do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thanol - what to 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thanol - what to 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thanol - what to 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thanol - what to 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thanol - what to 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C:\Biofuels\RBA\Presentation\Ethanol - what to do.pot</Template>
  <TotalTime>17020</TotalTime>
  <Words>2522</Words>
  <Application>Microsoft Office PowerPoint</Application>
  <PresentationFormat>On-screen Show (4:3)</PresentationFormat>
  <Paragraphs>349</Paragraphs>
  <Slides>62</Slides>
  <Notes>21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64" baseType="lpstr">
      <vt:lpstr>Ethanol - what to do</vt:lpstr>
      <vt:lpstr>Document</vt:lpstr>
      <vt:lpstr>Slide 1</vt:lpstr>
      <vt:lpstr>Темы </vt:lpstr>
      <vt:lpstr>Slide 3</vt:lpstr>
      <vt:lpstr>Определение биоэкономики</vt:lpstr>
      <vt:lpstr>Все начинается с глюкозы....</vt:lpstr>
      <vt:lpstr>Внутри клетки-фабрики</vt:lpstr>
      <vt:lpstr>Биоматериалы </vt:lpstr>
      <vt:lpstr>«Строительные блоки» для химии </vt:lpstr>
      <vt:lpstr>«Строительные блоки» для химии</vt:lpstr>
      <vt:lpstr>Производство био-изопрена</vt:lpstr>
      <vt:lpstr>Производство био-изопрена</vt:lpstr>
      <vt:lpstr>Цены</vt:lpstr>
      <vt:lpstr>Какие продукты лидируют в гонке?</vt:lpstr>
      <vt:lpstr>Биопластики: новая волна инноваций</vt:lpstr>
      <vt:lpstr>2011 год: Состояние дел</vt:lpstr>
      <vt:lpstr>1 млн тонн – 2011 год</vt:lpstr>
      <vt:lpstr>Прогноз</vt:lpstr>
      <vt:lpstr>Slide 18</vt:lpstr>
      <vt:lpstr>Производиться – все!  Себестомость – ниже нейлона</vt:lpstr>
      <vt:lpstr>Slide 20</vt:lpstr>
      <vt:lpstr>Применение пластика PLA</vt:lpstr>
      <vt:lpstr>Slide 22</vt:lpstr>
      <vt:lpstr>Slide 23</vt:lpstr>
      <vt:lpstr>Крупнейшие ритейлеры  переходят на биопластик</vt:lpstr>
      <vt:lpstr>Braskem: Био-Полиэтилен 200,000 тонн </vt:lpstr>
      <vt:lpstr>Следующее поколение полимерных «строительных блоков»</vt:lpstr>
      <vt:lpstr>При какой цене нефти «био» выигрывает?</vt:lpstr>
      <vt:lpstr>Exxon Mobil</vt:lpstr>
      <vt:lpstr>Shell</vt:lpstr>
      <vt:lpstr>BP «Больше чем топливо» (Beyond petroleum)</vt:lpstr>
      <vt:lpstr>Китайская Национальная Нефтяная Корпорация (CNPC) </vt:lpstr>
      <vt:lpstr>Новый Google в биотопливе и «зеленой» химии</vt:lpstr>
      <vt:lpstr>Slide 33</vt:lpstr>
      <vt:lpstr>Slide 34</vt:lpstr>
      <vt:lpstr>Плодородные земли...</vt:lpstr>
      <vt:lpstr>Доступность пресной воды</vt:lpstr>
      <vt:lpstr>Производство зерна в России</vt:lpstr>
      <vt:lpstr>2007-08: рекордный урожай</vt:lpstr>
      <vt:lpstr>Более 35 млн тонн «излишков» к 2015</vt:lpstr>
      <vt:lpstr>Сильный рост экспорта – нереален  из-за  состояния инфраструктуры зернового рынка </vt:lpstr>
      <vt:lpstr>Животноводство – не панацея</vt:lpstr>
      <vt:lpstr>Чтобы увидеть будущее, надо заглянуть в прошлое</vt:lpstr>
      <vt:lpstr>Чтобы увидеть будущее, надо заглянуть в прошлое</vt:lpstr>
      <vt:lpstr>Найти рынок для зерна</vt:lpstr>
      <vt:lpstr>Земля принадлежит тем, кто ее ...</vt:lpstr>
      <vt:lpstr>Пример промышленного биокластера</vt:lpstr>
      <vt:lpstr>Пример биокластера: Блэйр, США</vt:lpstr>
      <vt:lpstr>Цифры</vt:lpstr>
      <vt:lpstr>Растояние до центра города – 2 км </vt:lpstr>
      <vt:lpstr>Площадка 2 x 2 км</vt:lpstr>
      <vt:lpstr>Леуна (Leuna) - Германия</vt:lpstr>
      <vt:lpstr>Пример: Леуна - Германия</vt:lpstr>
      <vt:lpstr>Slide 53</vt:lpstr>
      <vt:lpstr>Проект «Русбиотех» - Волгодонск </vt:lpstr>
      <vt:lpstr>Slide 55</vt:lpstr>
      <vt:lpstr>Карта глубокой переработки зерна</vt:lpstr>
      <vt:lpstr>Для Вас: экономика переработки зерна</vt:lpstr>
      <vt:lpstr>Slide 58</vt:lpstr>
      <vt:lpstr>Slide 59</vt:lpstr>
      <vt:lpstr>Slide 60</vt:lpstr>
      <vt:lpstr>Slide 61</vt:lpstr>
      <vt:lpstr>Конференция “Грэйнтек-2011”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Топливный биоэтанол:      Что делать?</dc:title>
  <dc:creator>AA</dc:creator>
  <cp:lastModifiedBy>Alex</cp:lastModifiedBy>
  <cp:revision>460</cp:revision>
  <dcterms:created xsi:type="dcterms:W3CDTF">2006-10-01T07:59:28Z</dcterms:created>
  <dcterms:modified xsi:type="dcterms:W3CDTF">2011-11-14T11:45:27Z</dcterms:modified>
</cp:coreProperties>
</file>